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10287000" cx="18288000"/>
  <p:notesSz cx="6858000" cy="9144000"/>
  <p:embeddedFontLst>
    <p:embeddedFont>
      <p:font typeface="Barlow Condensed"/>
      <p:bold r:id="rId34"/>
      <p:boldItalic r:id="rId35"/>
    </p:embeddedFont>
    <p:embeddedFont>
      <p:font typeface="Barlow Light"/>
      <p:regular r:id="rId36"/>
      <p:bold r:id="rId37"/>
      <p:italic r:id="rId38"/>
      <p:boldItalic r:id="rId39"/>
    </p:embeddedFont>
    <p:embeddedFont>
      <p:font typeface="Barlow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44" roundtripDataSignature="AMtx7mjyQ81VpFj4Q3G/O2VcEDAAzugM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arlow-regular.fntdata"/><Relationship Id="rId20" Type="http://schemas.openxmlformats.org/officeDocument/2006/relationships/slide" Target="slides/slide14.xml"/><Relationship Id="rId42" Type="http://schemas.openxmlformats.org/officeDocument/2006/relationships/font" Target="fonts/Barlow-italic.fntdata"/><Relationship Id="rId41" Type="http://schemas.openxmlformats.org/officeDocument/2006/relationships/font" Target="fonts/Barlow-bold.fntdata"/><Relationship Id="rId22" Type="http://schemas.openxmlformats.org/officeDocument/2006/relationships/slide" Target="slides/slide16.xml"/><Relationship Id="rId44" Type="http://customschemas.google.com/relationships/presentationmetadata" Target="metadata"/><Relationship Id="rId21" Type="http://schemas.openxmlformats.org/officeDocument/2006/relationships/slide" Target="slides/slide15.xml"/><Relationship Id="rId43" Type="http://schemas.openxmlformats.org/officeDocument/2006/relationships/font" Target="fonts/Barlow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BarlowCondensed-boldItalic.fntdata"/><Relationship Id="rId12" Type="http://schemas.openxmlformats.org/officeDocument/2006/relationships/slide" Target="slides/slide6.xml"/><Relationship Id="rId34" Type="http://schemas.openxmlformats.org/officeDocument/2006/relationships/font" Target="fonts/BarlowCondensed-bold.fntdata"/><Relationship Id="rId15" Type="http://schemas.openxmlformats.org/officeDocument/2006/relationships/slide" Target="slides/slide9.xml"/><Relationship Id="rId37" Type="http://schemas.openxmlformats.org/officeDocument/2006/relationships/font" Target="fonts/BarlowLight-bold.fntdata"/><Relationship Id="rId14" Type="http://schemas.openxmlformats.org/officeDocument/2006/relationships/slide" Target="slides/slide8.xml"/><Relationship Id="rId36" Type="http://schemas.openxmlformats.org/officeDocument/2006/relationships/font" Target="fonts/BarlowLight-regular.fntdata"/><Relationship Id="rId17" Type="http://schemas.openxmlformats.org/officeDocument/2006/relationships/slide" Target="slides/slide11.xml"/><Relationship Id="rId39" Type="http://schemas.openxmlformats.org/officeDocument/2006/relationships/font" Target="fonts/BarlowLight-boldItalic.fntdata"/><Relationship Id="rId16" Type="http://schemas.openxmlformats.org/officeDocument/2006/relationships/slide" Target="slides/slide10.xml"/><Relationship Id="rId38" Type="http://schemas.openxmlformats.org/officeDocument/2006/relationships/font" Target="fonts/BarlowLight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yishak</a:t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https://docs.google.com/document/d/1Y_p8r5DO8Q_sZDjPUtuPG5RfLSex4LEQesq0gHkVexc/edit?usp=sharing</a:t>
            </a:r>
            <a:endParaRPr/>
          </a:p>
        </p:txBody>
      </p:sp>
      <p:sp>
        <p:nvSpPr>
          <p:cNvPr id="165" name="Google Shape;16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yishak</a:t>
            </a:r>
            <a:endParaRPr/>
          </a:p>
        </p:txBody>
      </p:sp>
      <p:sp>
        <p:nvSpPr>
          <p:cNvPr id="186" name="Google Shape;18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Yishak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https://docs.google.com/document/d/1hOu_JqkL0I131_deLeKEH4VzUopyJTk7mP5uSztUSFk/edit?usp=sharing</a:t>
            </a:r>
            <a:endParaRPr/>
          </a:p>
        </p:txBody>
      </p:sp>
      <p:sp>
        <p:nvSpPr>
          <p:cNvPr id="194" name="Google Shape;19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Ashlyn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https://www.figma.com/file/fYC9zepglF2TXGKLNWV0Xk/Proto-Persona-(Copy)?type=design&amp;t=FyPDo6RdIYBLgKm6-1</a:t>
            </a:r>
            <a:endParaRPr/>
          </a:p>
        </p:txBody>
      </p:sp>
      <p:sp>
        <p:nvSpPr>
          <p:cNvPr id="204" name="Google Shape;204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e40308c8f8_4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https://drive.google.com/drive/folders/1P1B3MFsNbcHlocvnVRMbbcKXzrXmveMv?usp=sharing</a:t>
            </a:r>
            <a:endParaRPr/>
          </a:p>
        </p:txBody>
      </p:sp>
      <p:sp>
        <p:nvSpPr>
          <p:cNvPr id="214" name="Google Shape;214;g1e40308c8f8_4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Ashlyn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https://www.figma.com/file/mfm1WvoV744ja5Phh3s4AZ/Affinity-Diagram?type=whiteboard&amp;t=FyPDo6RdIYBLgKm6-1</a:t>
            </a:r>
            <a:endParaRPr/>
          </a:p>
        </p:txBody>
      </p:sp>
      <p:sp>
        <p:nvSpPr>
          <p:cNvPr id="220" name="Google Shape;2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Ashlyn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https://www.figma.com/file/ofgjAzIe512f6l9XOLRzUN/User-Persona?type=design&amp;t=FyPDo6RdIYBLgKm6-1</a:t>
            </a:r>
            <a:endParaRPr/>
          </a:p>
        </p:txBody>
      </p:sp>
      <p:sp>
        <p:nvSpPr>
          <p:cNvPr id="228" name="Google Shape;22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Ashlyn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https://docs.google.com/spreadsheets/d/1Y7kvyBuNKUwdmiHbBxIVwUfxs-lPxd_p6o-8gygKmO8/edit?usp=sharing</a:t>
            </a:r>
            <a:endParaRPr/>
          </a:p>
        </p:txBody>
      </p:sp>
      <p:sp>
        <p:nvSpPr>
          <p:cNvPr id="247" name="Google Shape;24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https://www.figma.com/file/0ileUbVTdEF1aKiFIYq3xq/Discovery-Museum--I-Like-%7C-I-Wish-%7C-What-if?type=whiteboard&amp;t=FyPDo6RdIYBLgKm6-1</a:t>
            </a:r>
            <a:endParaRPr/>
          </a:p>
        </p:txBody>
      </p:sp>
      <p:sp>
        <p:nvSpPr>
          <p:cNvPr id="260" name="Google Shape;26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https://www.figma.com/file/0ileUbVTdEF1aKiFIYq3xq/Discovery-Museum--I-Like-%7C-I-Wish-%7C-What-if?type=whiteboard&amp;t=FyPDo6RdIYBLgKm6-1</a:t>
            </a:r>
            <a:endParaRPr/>
          </a:p>
        </p:txBody>
      </p:sp>
      <p:sp>
        <p:nvSpPr>
          <p:cNvPr id="278" name="Google Shape;27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5169283eca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https://www.figma.com/file/kDKwygd8HzAALJGsUAXimn/SVDM-User-Journey-Map?type=whiteboard&amp;t=FyPDo6RdIYBLgKm6-1</a:t>
            </a:r>
            <a:endParaRPr/>
          </a:p>
        </p:txBody>
      </p:sp>
      <p:sp>
        <p:nvSpPr>
          <p:cNvPr id="298" name="Google Shape;298;g25169283eca_1_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5169283eca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https://www.figma.com/file/tnPom62ff0thVJjiOD7h0u/Storyboard?type=design&amp;t=FyPDo6RdIYBLgKm6-1</a:t>
            </a:r>
            <a:endParaRPr/>
          </a:p>
        </p:txBody>
      </p:sp>
      <p:sp>
        <p:nvSpPr>
          <p:cNvPr id="304" name="Google Shape;304;g25169283eca_1_1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5169283eca_1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https://www.figma.com/file/1e9uvHYjqVezyo5h9D8YTh/User-Flow?type=whiteboard&amp;t=FyPDo6RdIYBLgKm6-1</a:t>
            </a:r>
            <a:endParaRPr/>
          </a:p>
        </p:txBody>
      </p:sp>
      <p:sp>
        <p:nvSpPr>
          <p:cNvPr id="310" name="Google Shape;310;g25169283eca_1_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5169283eca_1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cam</a:t>
            </a:r>
            <a:endParaRPr/>
          </a:p>
        </p:txBody>
      </p:sp>
      <p:sp>
        <p:nvSpPr>
          <p:cNvPr id="316" name="Google Shape;316;g25169283eca_1_3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5169283eca_1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https://www.figma.com/file/3H9i7wiURbHnGoeyeORJEy/Lo-fi-and-Hi-Fi?type=design&amp;t=FyPDo6RdIYBLgKm6-1</a:t>
            </a:r>
            <a:endParaRPr/>
          </a:p>
        </p:txBody>
      </p:sp>
      <p:sp>
        <p:nvSpPr>
          <p:cNvPr id="330" name="Google Shape;330;g25169283eca_1_4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5169283eca_1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cam</a:t>
            </a:r>
            <a:endParaRPr/>
          </a:p>
        </p:txBody>
      </p:sp>
      <p:sp>
        <p:nvSpPr>
          <p:cNvPr id="342" name="Google Shape;342;g25169283eca_1_4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e40308c8f8_4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https://drive.google.com/drive/folders/1DuSzZAJaF0YUSfyYf0DnoES5X4JUEWp_?usp=sharing</a:t>
            </a:r>
            <a:endParaRPr/>
          </a:p>
        </p:txBody>
      </p:sp>
      <p:sp>
        <p:nvSpPr>
          <p:cNvPr id="351" name="Google Shape;351;g1e40308c8f8_4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5169283eca_1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Ashlyn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https://www.figma.com/file/VcWdQPYpngr2a8oz3CMm9n/style-guide?type=design&amp;t=FyPDo6RdIYBLgKm6-1</a:t>
            </a:r>
            <a:endParaRPr/>
          </a:p>
        </p:txBody>
      </p:sp>
      <p:sp>
        <p:nvSpPr>
          <p:cNvPr id="357" name="Google Shape;357;g25169283eca_1_5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51cf75dd4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Ashlyn</a:t>
            </a:r>
            <a:endParaRPr/>
          </a:p>
        </p:txBody>
      </p:sp>
      <p:sp>
        <p:nvSpPr>
          <p:cNvPr id="366" name="Google Shape;366;g251cf75dd48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5169283eca_1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cam</a:t>
            </a:r>
            <a:endParaRPr/>
          </a:p>
        </p:txBody>
      </p:sp>
      <p:sp>
        <p:nvSpPr>
          <p:cNvPr id="386" name="Google Shape;386;g25169283eca_1_6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e40308c8f8_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https://drive.google.com/drive/folders/1YGjcgGX8O9amTDxaHb5S9CiNqdAm_yWb?usp=sharing</a:t>
            </a:r>
            <a:endParaRPr/>
          </a:p>
        </p:txBody>
      </p:sp>
      <p:sp>
        <p:nvSpPr>
          <p:cNvPr id="392" name="Google Shape;392;g1e40308c8f8_4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5169283eca_1_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https://www.figma.com/proto/CRPEL3LM40yL0yDOmitx7D/Hi-Fi-cool-stuff?type=design&amp;node-id=5-2862&amp;scaling=scale-down&amp;page-id=0%3A1&amp;starting-point-node-id=5%3A2862&amp;show-proto-sidebar=1</a:t>
            </a:r>
            <a:endParaRPr/>
          </a:p>
        </p:txBody>
      </p:sp>
      <p:sp>
        <p:nvSpPr>
          <p:cNvPr id="398" name="Google Shape;398;g25169283eca_1_7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51cf75dd48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chels</a:t>
            </a:r>
            <a:endParaRPr/>
          </a:p>
        </p:txBody>
      </p:sp>
      <p:sp>
        <p:nvSpPr>
          <p:cNvPr id="411" name="Google Shape;411;g251cf75dd48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526f0963c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yishak</a:t>
            </a:r>
            <a:endParaRPr/>
          </a:p>
        </p:txBody>
      </p:sp>
      <p:sp>
        <p:nvSpPr>
          <p:cNvPr id="424" name="Google Shape;424;g2526f0963cc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51cf75dd48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yishak</a:t>
            </a:r>
            <a:endParaRPr/>
          </a:p>
        </p:txBody>
      </p:sp>
      <p:sp>
        <p:nvSpPr>
          <p:cNvPr id="431" name="Google Shape;431;g251cf75dd48_0_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51cf75dd48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yishak</a:t>
            </a:r>
            <a:endParaRPr/>
          </a:p>
        </p:txBody>
      </p:sp>
      <p:sp>
        <p:nvSpPr>
          <p:cNvPr id="448" name="Google Shape;448;g251cf75dd48_0_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169283eca_1_9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25169283eca_1_9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g25169283eca_1_9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5169283eca_1_98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5169283eca_1_9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g25169283eca_1_9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5169283eca_1_9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5169283eca_1_9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5169283eca_1_10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5169283eca_1_10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25169283eca_1_10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25169283eca_1_10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25169283eca_1_10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169283eca_1_110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5169283eca_1_110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g25169283eca_1_11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25169283eca_1_11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25169283eca_1_11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5169283eca_1_1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5169283eca_1_116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g25169283eca_1_116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g25169283eca_1_11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25169283eca_1_11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5169283eca_1_11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5169283eca_1_1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5169283eca_1_123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g25169283eca_1_123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g25169283eca_1_123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g25169283eca_1_123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g25169283eca_1_12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25169283eca_1_12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25169283eca_1_12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5169283eca_1_1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5169283eca_1_13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5169283eca_1_13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25169283eca_1_13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5169283eca_1_137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5169283eca_1_137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25169283eca_1_137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g25169283eca_1_13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25169283eca_1_13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5169283eca_1_13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5169283eca_1_144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5169283eca_1_14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25169283eca_1_144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g25169283eca_1_14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25169283eca_1_14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5169283eca_1_14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5169283eca_1_15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5169283eca_1_151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25169283eca_1_15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25169283eca_1_15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25169283eca_1_15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5169283eca_1_157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5169283eca_1_157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25169283eca_1_15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25169283eca_1_15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25169283eca_1_15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5169283eca_1_8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g25169283eca_1_8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25169283eca_1_8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25169283eca_1_8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25169283eca_1_8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33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32.png"/><Relationship Id="rId13" Type="http://schemas.openxmlformats.org/officeDocument/2006/relationships/image" Target="../media/image39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6.png"/><Relationship Id="rId14" Type="http://schemas.openxmlformats.org/officeDocument/2006/relationships/image" Target="../media/image15.png"/><Relationship Id="rId5" Type="http://schemas.openxmlformats.org/officeDocument/2006/relationships/image" Target="../media/image5.png"/><Relationship Id="rId6" Type="http://schemas.openxmlformats.org/officeDocument/2006/relationships/image" Target="../media/image35.png"/><Relationship Id="rId7" Type="http://schemas.openxmlformats.org/officeDocument/2006/relationships/image" Target="../media/image37.png"/><Relationship Id="rId8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7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jpg"/><Relationship Id="rId4" Type="http://schemas.openxmlformats.org/officeDocument/2006/relationships/image" Target="../media/image46.jpg"/><Relationship Id="rId9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22.jpg"/><Relationship Id="rId7" Type="http://schemas.openxmlformats.org/officeDocument/2006/relationships/image" Target="../media/image50.jpg"/><Relationship Id="rId8" Type="http://schemas.openxmlformats.org/officeDocument/2006/relationships/image" Target="../media/image3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png"/><Relationship Id="rId4" Type="http://schemas.openxmlformats.org/officeDocument/2006/relationships/image" Target="../media/image42.png"/><Relationship Id="rId5" Type="http://schemas.openxmlformats.org/officeDocument/2006/relationships/image" Target="../media/image38.png"/><Relationship Id="rId6" Type="http://schemas.openxmlformats.org/officeDocument/2006/relationships/image" Target="../media/image41.png"/><Relationship Id="rId7" Type="http://schemas.openxmlformats.org/officeDocument/2006/relationships/image" Target="../media/image36.png"/><Relationship Id="rId8" Type="http://schemas.openxmlformats.org/officeDocument/2006/relationships/image" Target="../media/image3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5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1.png"/><Relationship Id="rId4" Type="http://schemas.openxmlformats.org/officeDocument/2006/relationships/image" Target="../media/image47.png"/><Relationship Id="rId5" Type="http://schemas.openxmlformats.org/officeDocument/2006/relationships/image" Target="../media/image54.png"/><Relationship Id="rId6" Type="http://schemas.openxmlformats.org/officeDocument/2006/relationships/image" Target="../media/image6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6.png"/><Relationship Id="rId4" Type="http://schemas.openxmlformats.org/officeDocument/2006/relationships/image" Target="../media/image49.png"/><Relationship Id="rId5" Type="http://schemas.openxmlformats.org/officeDocument/2006/relationships/image" Target="../media/image5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2.png"/></Relationships>
</file>

<file path=ppt/slides/_rels/slide23.xml.rels><?xml version="1.0" encoding="UTF-8" standalone="yes"?><Relationships xmlns="http://schemas.openxmlformats.org/package/2006/relationships"><Relationship Id="rId10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73.png"/><Relationship Id="rId5" Type="http://schemas.openxmlformats.org/officeDocument/2006/relationships/image" Target="../media/image62.png"/><Relationship Id="rId6" Type="http://schemas.openxmlformats.org/officeDocument/2006/relationships/image" Target="../media/image75.png"/><Relationship Id="rId7" Type="http://schemas.openxmlformats.org/officeDocument/2006/relationships/image" Target="../media/image57.png"/><Relationship Id="rId8" Type="http://schemas.openxmlformats.org/officeDocument/2006/relationships/image" Target="../media/image56.png"/></Relationships>
</file>

<file path=ppt/slides/_rels/slide24.xml.rels><?xml version="1.0" encoding="UTF-8" standalone="yes"?><Relationships xmlns="http://schemas.openxmlformats.org/package/2006/relationships"><Relationship Id="rId10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0.png"/><Relationship Id="rId4" Type="http://schemas.openxmlformats.org/officeDocument/2006/relationships/image" Target="../media/image71.png"/><Relationship Id="rId9" Type="http://schemas.openxmlformats.org/officeDocument/2006/relationships/image" Target="../media/image69.png"/><Relationship Id="rId5" Type="http://schemas.openxmlformats.org/officeDocument/2006/relationships/image" Target="../media/image67.png"/><Relationship Id="rId6" Type="http://schemas.openxmlformats.org/officeDocument/2006/relationships/image" Target="../media/image59.png"/><Relationship Id="rId7" Type="http://schemas.openxmlformats.org/officeDocument/2006/relationships/image" Target="../media/image61.png"/><Relationship Id="rId8" Type="http://schemas.openxmlformats.org/officeDocument/2006/relationships/image" Target="../media/image7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2.png"/><Relationship Id="rId4" Type="http://schemas.openxmlformats.org/officeDocument/2006/relationships/image" Target="../media/image6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/>
          <p:nvPr/>
        </p:nvSpPr>
        <p:spPr>
          <a:xfrm>
            <a:off x="1028700" y="1184275"/>
            <a:ext cx="11113882" cy="53822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8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SHENANDOAH VALLEY DISCOVERY MUSEUM</a:t>
            </a:r>
            <a:endParaRPr/>
          </a:p>
        </p:txBody>
      </p:sp>
      <p:sp>
        <p:nvSpPr>
          <p:cNvPr id="160" name="Google Shape;160;p1"/>
          <p:cNvSpPr txBox="1"/>
          <p:nvPr/>
        </p:nvSpPr>
        <p:spPr>
          <a:xfrm>
            <a:off x="14400331" y="5222600"/>
            <a:ext cx="3033000" cy="21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Ashlyn Martin</a:t>
            </a:r>
            <a:endParaRPr/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Cameron Alt</a:t>
            </a:r>
            <a:endParaRPr/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Chelsey Pineda </a:t>
            </a:r>
            <a:endParaRPr/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Yishak Desta </a:t>
            </a:r>
            <a:endParaRPr/>
          </a:p>
        </p:txBody>
      </p:sp>
      <p:sp>
        <p:nvSpPr>
          <p:cNvPr id="161" name="Google Shape;161;p1"/>
          <p:cNvSpPr txBox="1"/>
          <p:nvPr/>
        </p:nvSpPr>
        <p:spPr>
          <a:xfrm>
            <a:off x="1028700" y="8684895"/>
            <a:ext cx="9314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Mobile Project 2 </a:t>
            </a:r>
            <a:endParaRPr/>
          </a:p>
        </p:txBody>
      </p:sp>
      <p:sp>
        <p:nvSpPr>
          <p:cNvPr id="162" name="Google Shape;162;p1"/>
          <p:cNvSpPr txBox="1"/>
          <p:nvPr/>
        </p:nvSpPr>
        <p:spPr>
          <a:xfrm>
            <a:off x="13289662" y="8232199"/>
            <a:ext cx="44163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OUR ROLE:  UX designers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TOOLS: Figma, Trello.com, Slac</a:t>
            </a:r>
            <a:r>
              <a:rPr lang="en-US" sz="24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k</a:t>
            </a:r>
            <a:r>
              <a:rPr b="0" i="0" lang="en-US" sz="24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"/>
          <p:cNvSpPr/>
          <p:nvPr/>
        </p:nvSpPr>
        <p:spPr>
          <a:xfrm>
            <a:off x="12594644" y="2498037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"/>
          <p:cNvSpPr/>
          <p:nvPr/>
        </p:nvSpPr>
        <p:spPr>
          <a:xfrm>
            <a:off x="12597632" y="3270106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"/>
          <p:cNvSpPr/>
          <p:nvPr/>
        </p:nvSpPr>
        <p:spPr>
          <a:xfrm>
            <a:off x="12597632" y="4363943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"/>
          <p:cNvSpPr/>
          <p:nvPr/>
        </p:nvSpPr>
        <p:spPr>
          <a:xfrm>
            <a:off x="12606557" y="5457799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"/>
          <p:cNvSpPr/>
          <p:nvPr/>
        </p:nvSpPr>
        <p:spPr>
          <a:xfrm>
            <a:off x="12606557" y="6689605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"/>
          <p:cNvSpPr/>
          <p:nvPr/>
        </p:nvSpPr>
        <p:spPr>
          <a:xfrm>
            <a:off x="12606544" y="7548816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"/>
          <p:cNvSpPr/>
          <p:nvPr/>
        </p:nvSpPr>
        <p:spPr>
          <a:xfrm>
            <a:off x="155200" y="2096290"/>
            <a:ext cx="2935510" cy="6193316"/>
          </a:xfrm>
          <a:custGeom>
            <a:rect b="b" l="l" r="r" t="t"/>
            <a:pathLst>
              <a:path extrusionOk="0" h="6193316" w="2935510">
                <a:moveTo>
                  <a:pt x="0" y="0"/>
                </a:moveTo>
                <a:lnTo>
                  <a:pt x="2935510" y="0"/>
                </a:lnTo>
                <a:lnTo>
                  <a:pt x="2935510" y="6193316"/>
                </a:lnTo>
                <a:lnTo>
                  <a:pt x="0" y="6193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2"/>
          <p:cNvSpPr/>
          <p:nvPr/>
        </p:nvSpPr>
        <p:spPr>
          <a:xfrm>
            <a:off x="3114542" y="2096289"/>
            <a:ext cx="3154843" cy="6065561"/>
          </a:xfrm>
          <a:custGeom>
            <a:rect b="b" l="l" r="r" t="t"/>
            <a:pathLst>
              <a:path extrusionOk="0" h="6065561" w="3154843">
                <a:moveTo>
                  <a:pt x="0" y="0"/>
                </a:moveTo>
                <a:lnTo>
                  <a:pt x="3154843" y="0"/>
                </a:lnTo>
                <a:lnTo>
                  <a:pt x="3154843" y="6065561"/>
                </a:lnTo>
                <a:lnTo>
                  <a:pt x="0" y="60655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2"/>
          <p:cNvSpPr/>
          <p:nvPr/>
        </p:nvSpPr>
        <p:spPr>
          <a:xfrm>
            <a:off x="6297960" y="2011054"/>
            <a:ext cx="2892793" cy="6229318"/>
          </a:xfrm>
          <a:custGeom>
            <a:rect b="b" l="l" r="r" t="t"/>
            <a:pathLst>
              <a:path extrusionOk="0" h="6229318" w="2892793">
                <a:moveTo>
                  <a:pt x="0" y="0"/>
                </a:moveTo>
                <a:lnTo>
                  <a:pt x="2892793" y="0"/>
                </a:lnTo>
                <a:lnTo>
                  <a:pt x="2892793" y="6229318"/>
                </a:lnTo>
                <a:lnTo>
                  <a:pt x="0" y="6229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2"/>
          <p:cNvSpPr/>
          <p:nvPr/>
        </p:nvSpPr>
        <p:spPr>
          <a:xfrm>
            <a:off x="9219328" y="1997396"/>
            <a:ext cx="2876415" cy="6223673"/>
          </a:xfrm>
          <a:custGeom>
            <a:rect b="b" l="l" r="r" t="t"/>
            <a:pathLst>
              <a:path extrusionOk="0" h="6223673" w="2876415">
                <a:moveTo>
                  <a:pt x="0" y="0"/>
                </a:moveTo>
                <a:lnTo>
                  <a:pt x="2876415" y="0"/>
                </a:lnTo>
                <a:lnTo>
                  <a:pt x="2876415" y="6223673"/>
                </a:lnTo>
                <a:lnTo>
                  <a:pt x="0" y="62236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2"/>
          <p:cNvSpPr txBox="1"/>
          <p:nvPr/>
        </p:nvSpPr>
        <p:spPr>
          <a:xfrm>
            <a:off x="964175" y="178725"/>
            <a:ext cx="18012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5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Shenandoah Valley Discovery Museum Init</a:t>
            </a:r>
            <a:r>
              <a:rPr b="1" lang="en-US" sz="65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ial Thoughts…</a:t>
            </a:r>
            <a:endParaRPr sz="600"/>
          </a:p>
        </p:txBody>
      </p:sp>
      <p:sp>
        <p:nvSpPr>
          <p:cNvPr id="178" name="Google Shape;178;p2"/>
          <p:cNvSpPr txBox="1"/>
          <p:nvPr/>
        </p:nvSpPr>
        <p:spPr>
          <a:xfrm>
            <a:off x="13043750" y="2340652"/>
            <a:ext cx="52443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Failed to meet professional standards</a:t>
            </a:r>
            <a:endParaRPr/>
          </a:p>
        </p:txBody>
      </p:sp>
      <p:sp>
        <p:nvSpPr>
          <p:cNvPr id="179" name="Google Shape;179;p2"/>
          <p:cNvSpPr txBox="1"/>
          <p:nvPr/>
        </p:nvSpPr>
        <p:spPr>
          <a:xfrm>
            <a:off x="13043750" y="3129085"/>
            <a:ext cx="48306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Lack of clear mission statement and direction</a:t>
            </a:r>
            <a:endParaRPr/>
          </a:p>
        </p:txBody>
      </p:sp>
      <p:sp>
        <p:nvSpPr>
          <p:cNvPr id="180" name="Google Shape;180;p2"/>
          <p:cNvSpPr txBox="1"/>
          <p:nvPr/>
        </p:nvSpPr>
        <p:spPr>
          <a:xfrm>
            <a:off x="13043750" y="4240883"/>
            <a:ext cx="48306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Excessive use of large headers and footers </a:t>
            </a:r>
            <a:endParaRPr/>
          </a:p>
        </p:txBody>
      </p:sp>
      <p:sp>
        <p:nvSpPr>
          <p:cNvPr id="181" name="Google Shape;181;p2"/>
          <p:cNvSpPr txBox="1"/>
          <p:nvPr/>
        </p:nvSpPr>
        <p:spPr>
          <a:xfrm>
            <a:off x="13043750" y="5353595"/>
            <a:ext cx="51408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7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Inconsistent</a:t>
            </a: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 color </a:t>
            </a:r>
            <a:r>
              <a:rPr lang="en-US" sz="2497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palette</a:t>
            </a: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 distracted from </a:t>
            </a:r>
            <a:r>
              <a:rPr lang="en-US" sz="2497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cohesiveness</a:t>
            </a:r>
            <a:endParaRPr/>
          </a:p>
        </p:txBody>
      </p:sp>
      <p:sp>
        <p:nvSpPr>
          <p:cNvPr id="182" name="Google Shape;182;p2"/>
          <p:cNvSpPr txBox="1"/>
          <p:nvPr/>
        </p:nvSpPr>
        <p:spPr>
          <a:xfrm>
            <a:off x="13043750" y="6535221"/>
            <a:ext cx="48306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Graphics were not engaging </a:t>
            </a:r>
            <a:endParaRPr/>
          </a:p>
        </p:txBody>
      </p:sp>
      <p:sp>
        <p:nvSpPr>
          <p:cNvPr id="183" name="Google Shape;183;p2"/>
          <p:cNvSpPr txBox="1"/>
          <p:nvPr/>
        </p:nvSpPr>
        <p:spPr>
          <a:xfrm>
            <a:off x="13043750" y="7394419"/>
            <a:ext cx="48306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Lack of direct booking components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"/>
          <p:cNvSpPr/>
          <p:nvPr/>
        </p:nvSpPr>
        <p:spPr>
          <a:xfrm>
            <a:off x="10620768" y="11328"/>
            <a:ext cx="7667232" cy="10275672"/>
          </a:xfrm>
          <a:custGeom>
            <a:rect b="b" l="l" r="r" t="t"/>
            <a:pathLst>
              <a:path extrusionOk="0" h="10275672" w="7667232">
                <a:moveTo>
                  <a:pt x="0" y="0"/>
                </a:moveTo>
                <a:lnTo>
                  <a:pt x="7667232" y="0"/>
                </a:lnTo>
                <a:lnTo>
                  <a:pt x="7667232" y="10275672"/>
                </a:lnTo>
                <a:lnTo>
                  <a:pt x="0" y="102756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9" name="Google Shape;189;p3"/>
          <p:cNvGrpSpPr/>
          <p:nvPr/>
        </p:nvGrpSpPr>
        <p:grpSpPr>
          <a:xfrm>
            <a:off x="894250" y="218840"/>
            <a:ext cx="7919489" cy="6161419"/>
            <a:chOff x="-179267" y="-188825"/>
            <a:chExt cx="10559319" cy="8215225"/>
          </a:xfrm>
        </p:grpSpPr>
        <p:sp>
          <p:nvSpPr>
            <p:cNvPr id="190" name="Google Shape;190;p3"/>
            <p:cNvSpPr txBox="1"/>
            <p:nvPr/>
          </p:nvSpPr>
          <p:spPr>
            <a:xfrm>
              <a:off x="-179267" y="-188825"/>
              <a:ext cx="10380000" cy="15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399">
                  <a:solidFill>
                    <a:srgbClr val="FFFFFF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What </a:t>
              </a:r>
              <a:r>
                <a:rPr b="1" i="0" lang="en-US" sz="7399" u="none" cap="none" strike="noStrike">
                  <a:solidFill>
                    <a:srgbClr val="FFFFFF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SVDM </a:t>
              </a:r>
              <a:r>
                <a:rPr b="1" lang="en-US" sz="7399">
                  <a:solidFill>
                    <a:srgbClr val="FFFFFF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does</a:t>
              </a:r>
              <a:r>
                <a:rPr b="1" i="0" lang="en-US" sz="7399" u="none" cap="none" strike="noStrike">
                  <a:solidFill>
                    <a:srgbClr val="FFFFFF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..</a:t>
              </a:r>
              <a:endParaRPr/>
            </a:p>
          </p:txBody>
        </p:sp>
        <p:sp>
          <p:nvSpPr>
            <p:cNvPr id="191" name="Google Shape;191;p3"/>
            <p:cNvSpPr txBox="1"/>
            <p:nvPr/>
          </p:nvSpPr>
          <p:spPr>
            <a:xfrm>
              <a:off x="0" y="2393315"/>
              <a:ext cx="10380052" cy="56330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0" u="none" cap="none" strike="noStrike">
                  <a:solidFill>
                    <a:srgbClr val="FFFFFF"/>
                  </a:solidFill>
                  <a:latin typeface="Barlow Light"/>
                  <a:ea typeface="Barlow Light"/>
                  <a:cs typeface="Barlow Light"/>
                  <a:sym typeface="Barlow Light"/>
                </a:rPr>
                <a:t>Provides interactive and hands-on learning experiences that inspire curiosity, creativity, and critical thinking in children. Through engaging exhibits and programs, the museum aims to foster a love for learning, exploration, and discovery, while promoting a deeper understanding of science, technology, engineering, arts, and mathematics (STEAM) concepts.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"/>
          <p:cNvSpPr txBox="1"/>
          <p:nvPr/>
        </p:nvSpPr>
        <p:spPr>
          <a:xfrm>
            <a:off x="724375" y="2014417"/>
            <a:ext cx="4924800" cy="52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OUR PROCESS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01. USER RESEARCH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02. IDEATION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03. DESIGN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04. ITERATION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05. CLICKABLE PROTOTYPE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197" name="Google Shape;197;p4"/>
          <p:cNvSpPr txBox="1"/>
          <p:nvPr/>
        </p:nvSpPr>
        <p:spPr>
          <a:xfrm>
            <a:off x="8583729" y="2512417"/>
            <a:ext cx="6982200" cy="28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Defined User Motivation:</a:t>
            </a:r>
            <a:endParaRPr b="1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streamline  booking process and incorporate interactive features tailored for children</a:t>
            </a:r>
            <a:endParaRPr/>
          </a:p>
        </p:txBody>
      </p:sp>
      <p:sp>
        <p:nvSpPr>
          <p:cNvPr id="198" name="Google Shape;198;p4"/>
          <p:cNvSpPr txBox="1"/>
          <p:nvPr/>
        </p:nvSpPr>
        <p:spPr>
          <a:xfrm>
            <a:off x="6143767" y="5717222"/>
            <a:ext cx="118623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Created an interview plan</a:t>
            </a:r>
            <a:r>
              <a:rPr b="1" lang="en-US" sz="3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endParaRPr b="1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"What opportunities would you like for children to be able to access?"</a:t>
            </a:r>
            <a:endParaRPr/>
          </a:p>
        </p:txBody>
      </p:sp>
      <p:sp>
        <p:nvSpPr>
          <p:cNvPr id="199" name="Google Shape;199;p4"/>
          <p:cNvSpPr txBox="1"/>
          <p:nvPr/>
        </p:nvSpPr>
        <p:spPr>
          <a:xfrm>
            <a:off x="6250861" y="7353935"/>
            <a:ext cx="116481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Conducted 5 interviews:</a:t>
            </a:r>
            <a:endParaRPr b="1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Spent 15-3- minutes with teachers and parents between the ages of 20-55</a:t>
            </a:r>
            <a:endParaRPr/>
          </a:p>
        </p:txBody>
      </p:sp>
      <p:sp>
        <p:nvSpPr>
          <p:cNvPr id="200" name="Google Shape;200;p4"/>
          <p:cNvSpPr txBox="1"/>
          <p:nvPr/>
        </p:nvSpPr>
        <p:spPr>
          <a:xfrm>
            <a:off x="9139238" y="4274503"/>
            <a:ext cx="9525" cy="15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15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4"/>
          <p:cNvSpPr txBox="1"/>
          <p:nvPr/>
        </p:nvSpPr>
        <p:spPr>
          <a:xfrm>
            <a:off x="911025" y="238675"/>
            <a:ext cx="137481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User Motivation and Problem Solving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"/>
          <p:cNvSpPr/>
          <p:nvPr/>
        </p:nvSpPr>
        <p:spPr>
          <a:xfrm>
            <a:off x="1028713" y="1945046"/>
            <a:ext cx="3914923" cy="5845422"/>
          </a:xfrm>
          <a:custGeom>
            <a:rect b="b" l="l" r="r" t="t"/>
            <a:pathLst>
              <a:path extrusionOk="0" h="5845422" w="3914923">
                <a:moveTo>
                  <a:pt x="0" y="0"/>
                </a:moveTo>
                <a:lnTo>
                  <a:pt x="3914923" y="0"/>
                </a:lnTo>
                <a:lnTo>
                  <a:pt x="3914923" y="5845422"/>
                </a:lnTo>
                <a:lnTo>
                  <a:pt x="0" y="5845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5"/>
          <p:cNvSpPr txBox="1"/>
          <p:nvPr/>
        </p:nvSpPr>
        <p:spPr>
          <a:xfrm>
            <a:off x="894225" y="269325"/>
            <a:ext cx="155979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Proto Persona</a:t>
            </a:r>
            <a:endParaRPr/>
          </a:p>
        </p:txBody>
      </p:sp>
      <p:sp>
        <p:nvSpPr>
          <p:cNvPr id="208" name="Google Shape;208;p5"/>
          <p:cNvSpPr txBox="1"/>
          <p:nvPr/>
        </p:nvSpPr>
        <p:spPr>
          <a:xfrm>
            <a:off x="5262339" y="1905724"/>
            <a:ext cx="7097100" cy="59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Demographics: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99" u="none" cap="none" strike="noStrike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Age: 32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9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Personality: Friendly, Family-Orientated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9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Occupation: Teacher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9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Likes: Visual learning, field trips, sensory Items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9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Dislikes: Limited information, donation prioritization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9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209" name="Google Shape;209;p5"/>
          <p:cNvSpPr txBox="1"/>
          <p:nvPr/>
        </p:nvSpPr>
        <p:spPr>
          <a:xfrm>
            <a:off x="13045271" y="764086"/>
            <a:ext cx="4156500" cy="3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Goals: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Educational events 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9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Planning age appropriate trips </a:t>
            </a:r>
            <a:endParaRPr/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9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Accessibility</a:t>
            </a:r>
            <a:endParaRPr/>
          </a:p>
        </p:txBody>
      </p:sp>
      <p:sp>
        <p:nvSpPr>
          <p:cNvPr id="210" name="Google Shape;210;p5"/>
          <p:cNvSpPr txBox="1"/>
          <p:nvPr/>
        </p:nvSpPr>
        <p:spPr>
          <a:xfrm>
            <a:off x="12269025" y="4365950"/>
            <a:ext cx="5709000" cy="40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Pain Points &amp; Potential Solutions:</a:t>
            </a:r>
            <a:endParaRPr b="1" i="0" sz="2500" u="none" cap="none" strike="noStrike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Booking process is outdated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Potential Solution - A proper booking form for field trips</a:t>
            </a:r>
            <a:endParaRPr b="0" i="0" sz="1800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Lack of features for children 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Potential Solution - create an interactive page for children</a:t>
            </a:r>
            <a:endParaRPr b="0" i="0" sz="1800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Donation button is too forced</a:t>
            </a:r>
            <a:endParaRPr b="0" i="0" sz="2500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Potential Solution - create a donation button that invites users to donate with compelling features </a:t>
            </a:r>
            <a:endParaRPr sz="1700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211" name="Google Shape;211;p5"/>
          <p:cNvSpPr txBox="1"/>
          <p:nvPr/>
        </p:nvSpPr>
        <p:spPr>
          <a:xfrm>
            <a:off x="1486163" y="80693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rPr>
              <a:t>Madison Smith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e40308c8f8_4_3"/>
          <p:cNvSpPr txBox="1"/>
          <p:nvPr/>
        </p:nvSpPr>
        <p:spPr>
          <a:xfrm>
            <a:off x="894225" y="269325"/>
            <a:ext cx="155979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User Research</a:t>
            </a:r>
            <a:endParaRPr/>
          </a:p>
        </p:txBody>
      </p:sp>
      <p:pic>
        <p:nvPicPr>
          <p:cNvPr id="217" name="Google Shape;217;g1e40308c8f8_4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5125" y="2039500"/>
            <a:ext cx="5857875" cy="720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"/>
          <p:cNvSpPr/>
          <p:nvPr/>
        </p:nvSpPr>
        <p:spPr>
          <a:xfrm>
            <a:off x="2191572" y="3082166"/>
            <a:ext cx="9014959" cy="5928205"/>
          </a:xfrm>
          <a:custGeom>
            <a:rect b="b" l="l" r="r" t="t"/>
            <a:pathLst>
              <a:path extrusionOk="0" h="5928205" w="9014959">
                <a:moveTo>
                  <a:pt x="0" y="0"/>
                </a:moveTo>
                <a:lnTo>
                  <a:pt x="9014959" y="0"/>
                </a:lnTo>
                <a:lnTo>
                  <a:pt x="9014959" y="5928205"/>
                </a:lnTo>
                <a:lnTo>
                  <a:pt x="0" y="5928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6"/>
          <p:cNvSpPr/>
          <p:nvPr/>
        </p:nvSpPr>
        <p:spPr>
          <a:xfrm>
            <a:off x="13333881" y="1247548"/>
            <a:ext cx="4432835" cy="8175197"/>
          </a:xfrm>
          <a:custGeom>
            <a:rect b="b" l="l" r="r" t="t"/>
            <a:pathLst>
              <a:path extrusionOk="0" h="8175197" w="4432835">
                <a:moveTo>
                  <a:pt x="0" y="0"/>
                </a:moveTo>
                <a:lnTo>
                  <a:pt x="4432835" y="0"/>
                </a:lnTo>
                <a:lnTo>
                  <a:pt x="4432835" y="8175198"/>
                </a:lnTo>
                <a:lnTo>
                  <a:pt x="0" y="8175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p6"/>
          <p:cNvSpPr txBox="1"/>
          <p:nvPr/>
        </p:nvSpPr>
        <p:spPr>
          <a:xfrm>
            <a:off x="894225" y="245975"/>
            <a:ext cx="14772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Affinity</a:t>
            </a: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Diagram </a:t>
            </a:r>
            <a:endParaRPr/>
          </a:p>
        </p:txBody>
      </p:sp>
      <p:sp>
        <p:nvSpPr>
          <p:cNvPr id="225" name="Google Shape;225;p6"/>
          <p:cNvSpPr txBox="1"/>
          <p:nvPr/>
        </p:nvSpPr>
        <p:spPr>
          <a:xfrm>
            <a:off x="326050" y="1531900"/>
            <a:ext cx="12398400" cy="11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We organized our research by categories and defined our users needs, wants, and likes.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7"/>
          <p:cNvGrpSpPr/>
          <p:nvPr/>
        </p:nvGrpSpPr>
        <p:grpSpPr>
          <a:xfrm>
            <a:off x="623515" y="252657"/>
            <a:ext cx="6975225" cy="2443524"/>
            <a:chOff x="0" y="-99192"/>
            <a:chExt cx="9300300" cy="3258032"/>
          </a:xfrm>
        </p:grpSpPr>
        <p:sp>
          <p:nvSpPr>
            <p:cNvPr id="231" name="Google Shape;231;p7"/>
            <p:cNvSpPr txBox="1"/>
            <p:nvPr/>
          </p:nvSpPr>
          <p:spPr>
            <a:xfrm>
              <a:off x="381000" y="-99192"/>
              <a:ext cx="8919300" cy="15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7399" u="none" cap="none" strike="noStrike">
                  <a:solidFill>
                    <a:srgbClr val="FFFFFF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User Persona</a:t>
              </a:r>
              <a:endParaRPr/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0" y="2504155"/>
              <a:ext cx="7212381" cy="6546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23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7"/>
          <p:cNvSpPr txBox="1"/>
          <p:nvPr/>
        </p:nvSpPr>
        <p:spPr>
          <a:xfrm>
            <a:off x="6064448" y="1286067"/>
            <a:ext cx="6075313" cy="608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Our research told us our users are: </a:t>
            </a:r>
            <a:endParaRPr/>
          </a:p>
        </p:txBody>
      </p:sp>
      <p:sp>
        <p:nvSpPr>
          <p:cNvPr id="234" name="Google Shape;234;p7"/>
          <p:cNvSpPr txBox="1"/>
          <p:nvPr/>
        </p:nvSpPr>
        <p:spPr>
          <a:xfrm>
            <a:off x="2363468" y="2365720"/>
            <a:ext cx="9979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teacher's and mother's living in the Northern Virginia area </a:t>
            </a:r>
            <a:endParaRPr/>
          </a:p>
        </p:txBody>
      </p:sp>
      <p:sp>
        <p:nvSpPr>
          <p:cNvPr id="235" name="Google Shape;235;p7"/>
          <p:cNvSpPr txBox="1"/>
          <p:nvPr/>
        </p:nvSpPr>
        <p:spPr>
          <a:xfrm>
            <a:off x="2363464" y="3642868"/>
            <a:ext cx="912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information on the where, when, how, and how much</a:t>
            </a:r>
            <a:endParaRPr/>
          </a:p>
        </p:txBody>
      </p:sp>
      <p:sp>
        <p:nvSpPr>
          <p:cNvPr id="236" name="Google Shape;236;p7"/>
          <p:cNvSpPr txBox="1"/>
          <p:nvPr/>
        </p:nvSpPr>
        <p:spPr>
          <a:xfrm>
            <a:off x="2363471" y="4253148"/>
            <a:ext cx="81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ADA Accessibility</a:t>
            </a:r>
            <a:r>
              <a:rPr lang="en-US" sz="320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, easy booking</a:t>
            </a:r>
            <a:endParaRPr/>
          </a:p>
        </p:txBody>
      </p:sp>
      <p:sp>
        <p:nvSpPr>
          <p:cNvPr id="237" name="Google Shape;237;p7"/>
          <p:cNvSpPr txBox="1"/>
          <p:nvPr/>
        </p:nvSpPr>
        <p:spPr>
          <a:xfrm>
            <a:off x="421829" y="2412450"/>
            <a:ext cx="100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Wh</a:t>
            </a:r>
            <a:r>
              <a:rPr b="1" lang="en-US" sz="3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o</a:t>
            </a:r>
            <a:r>
              <a:rPr b="1" i="0" lang="en-US" sz="32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:</a:t>
            </a:r>
            <a:endParaRPr/>
          </a:p>
        </p:txBody>
      </p:sp>
      <p:sp>
        <p:nvSpPr>
          <p:cNvPr id="238" name="Google Shape;238;p7"/>
          <p:cNvSpPr txBox="1"/>
          <p:nvPr/>
        </p:nvSpPr>
        <p:spPr>
          <a:xfrm>
            <a:off x="421828" y="3642875"/>
            <a:ext cx="1347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Need</a:t>
            </a:r>
            <a:r>
              <a:rPr b="1" lang="en-US" sz="3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</a:t>
            </a:r>
            <a:r>
              <a:rPr b="1" i="0" lang="en-US" sz="32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:</a:t>
            </a:r>
            <a:endParaRPr/>
          </a:p>
        </p:txBody>
      </p:sp>
      <p:sp>
        <p:nvSpPr>
          <p:cNvPr id="239" name="Google Shape;239;p7"/>
          <p:cNvSpPr txBox="1"/>
          <p:nvPr/>
        </p:nvSpPr>
        <p:spPr>
          <a:xfrm>
            <a:off x="2363475" y="5133775"/>
            <a:ext cx="157329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in-depth information including a map and list of exhibits present at the museum so its better to communicate this information to the school staff and parents</a:t>
            </a:r>
            <a:endParaRPr/>
          </a:p>
        </p:txBody>
      </p:sp>
      <p:sp>
        <p:nvSpPr>
          <p:cNvPr id="240" name="Google Shape;240;p7"/>
          <p:cNvSpPr txBox="1"/>
          <p:nvPr/>
        </p:nvSpPr>
        <p:spPr>
          <a:xfrm>
            <a:off x="421824" y="5080075"/>
            <a:ext cx="1247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Wants:</a:t>
            </a:r>
            <a:endParaRPr/>
          </a:p>
        </p:txBody>
      </p:sp>
      <p:sp>
        <p:nvSpPr>
          <p:cNvPr id="241" name="Google Shape;241;p7"/>
          <p:cNvSpPr txBox="1"/>
          <p:nvPr/>
        </p:nvSpPr>
        <p:spPr>
          <a:xfrm>
            <a:off x="294675" y="8010538"/>
            <a:ext cx="2068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Frustrations:</a:t>
            </a:r>
            <a:endParaRPr/>
          </a:p>
        </p:txBody>
      </p:sp>
      <p:sp>
        <p:nvSpPr>
          <p:cNvPr id="242" name="Google Shape;242;p7"/>
          <p:cNvSpPr txBox="1"/>
          <p:nvPr/>
        </p:nvSpPr>
        <p:spPr>
          <a:xfrm>
            <a:off x="2363475" y="6572150"/>
            <a:ext cx="158238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more relevant information on the homepage, such as information relating to the exhibits or the impact the non-profit is making</a:t>
            </a:r>
            <a:endParaRPr/>
          </a:p>
        </p:txBody>
      </p:sp>
      <p:sp>
        <p:nvSpPr>
          <p:cNvPr id="243" name="Google Shape;243;p7"/>
          <p:cNvSpPr txBox="1"/>
          <p:nvPr/>
        </p:nvSpPr>
        <p:spPr>
          <a:xfrm>
            <a:off x="2363481" y="8010542"/>
            <a:ext cx="14276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better methods for scheduling group visits to the museum outside of “call or email”</a:t>
            </a:r>
            <a:endParaRPr/>
          </a:p>
        </p:txBody>
      </p:sp>
      <p:sp>
        <p:nvSpPr>
          <p:cNvPr id="244" name="Google Shape;244;p7"/>
          <p:cNvSpPr txBox="1"/>
          <p:nvPr/>
        </p:nvSpPr>
        <p:spPr>
          <a:xfrm>
            <a:off x="2363479" y="8689932"/>
            <a:ext cx="140649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donation button is so prominent and the first thing she sees while visiting the site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"/>
          <p:cNvSpPr txBox="1"/>
          <p:nvPr/>
        </p:nvSpPr>
        <p:spPr>
          <a:xfrm>
            <a:off x="1345043" y="221875"/>
            <a:ext cx="155979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Competitor Research</a:t>
            </a:r>
            <a:endParaRPr/>
          </a:p>
        </p:txBody>
      </p:sp>
      <p:sp>
        <p:nvSpPr>
          <p:cNvPr id="250" name="Google Shape;250;p8"/>
          <p:cNvSpPr txBox="1"/>
          <p:nvPr/>
        </p:nvSpPr>
        <p:spPr>
          <a:xfrm>
            <a:off x="2488749" y="2054075"/>
            <a:ext cx="6140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Museum of the Southwest</a:t>
            </a:r>
            <a:endParaRPr sz="1100"/>
          </a:p>
        </p:txBody>
      </p:sp>
      <p:sp>
        <p:nvSpPr>
          <p:cNvPr id="251" name="Google Shape;251;p8"/>
          <p:cNvSpPr txBox="1"/>
          <p:nvPr/>
        </p:nvSpPr>
        <p:spPr>
          <a:xfrm>
            <a:off x="184900" y="2816350"/>
            <a:ext cx="10747800" cy="18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-More resources and labor </a:t>
            </a:r>
            <a:endParaRPr sz="1100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-Extremely easy to find information anywhere on the site</a:t>
            </a:r>
            <a:endParaRPr sz="1100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-Registration for programs is easy to accomplish</a:t>
            </a:r>
            <a:endParaRPr sz="1100"/>
          </a:p>
        </p:txBody>
      </p:sp>
      <p:sp>
        <p:nvSpPr>
          <p:cNvPr id="252" name="Google Shape;252;p8"/>
          <p:cNvSpPr txBox="1"/>
          <p:nvPr/>
        </p:nvSpPr>
        <p:spPr>
          <a:xfrm>
            <a:off x="2649538" y="5447465"/>
            <a:ext cx="5818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Museum of the Shenandoah Valley</a:t>
            </a:r>
            <a:endParaRPr sz="1100"/>
          </a:p>
        </p:txBody>
      </p:sp>
      <p:sp>
        <p:nvSpPr>
          <p:cNvPr id="253" name="Google Shape;253;p8"/>
          <p:cNvSpPr txBox="1"/>
          <p:nvPr/>
        </p:nvSpPr>
        <p:spPr>
          <a:xfrm>
            <a:off x="928000" y="6574600"/>
            <a:ext cx="9261600" cy="26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-Large amount of resources for funding </a:t>
            </a:r>
            <a:endParaRPr sz="1100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-You know what the museum is at first glance</a:t>
            </a:r>
            <a:endParaRPr sz="1100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-Layout is simple but impactful </a:t>
            </a:r>
            <a:endParaRPr sz="1100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254" name="Google Shape;254;p8"/>
          <p:cNvSpPr txBox="1"/>
          <p:nvPr/>
        </p:nvSpPr>
        <p:spPr>
          <a:xfrm>
            <a:off x="7515906" y="2100275"/>
            <a:ext cx="12251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Smithsonian National Museum of Natural History</a:t>
            </a:r>
            <a:endParaRPr sz="3500"/>
          </a:p>
        </p:txBody>
      </p:sp>
      <p:sp>
        <p:nvSpPr>
          <p:cNvPr id="255" name="Google Shape;255;p8"/>
          <p:cNvSpPr txBox="1"/>
          <p:nvPr/>
        </p:nvSpPr>
        <p:spPr>
          <a:xfrm>
            <a:off x="11802996" y="6574607"/>
            <a:ext cx="4144800" cy="11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-Public funded museum</a:t>
            </a:r>
            <a:endParaRPr sz="2900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-Niche topic </a:t>
            </a:r>
            <a:endParaRPr sz="2900"/>
          </a:p>
        </p:txBody>
      </p:sp>
      <p:sp>
        <p:nvSpPr>
          <p:cNvPr id="256" name="Google Shape;256;p8"/>
          <p:cNvSpPr txBox="1"/>
          <p:nvPr/>
        </p:nvSpPr>
        <p:spPr>
          <a:xfrm>
            <a:off x="9077088" y="5447472"/>
            <a:ext cx="9332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The Dr. Samuel D. Harris National Museum of Dentistry </a:t>
            </a:r>
            <a:endParaRPr sz="3500"/>
          </a:p>
        </p:txBody>
      </p:sp>
      <p:sp>
        <p:nvSpPr>
          <p:cNvPr id="257" name="Google Shape;257;p8"/>
          <p:cNvSpPr txBox="1"/>
          <p:nvPr/>
        </p:nvSpPr>
        <p:spPr>
          <a:xfrm>
            <a:off x="10204199" y="2675675"/>
            <a:ext cx="6874800" cy="24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-Government funded </a:t>
            </a:r>
            <a:endParaRPr sz="900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-Unlimited events and exhibits </a:t>
            </a:r>
            <a:endParaRPr sz="900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-Microinteractions </a:t>
            </a:r>
            <a:endParaRPr sz="900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"/>
          <p:cNvSpPr/>
          <p:nvPr/>
        </p:nvSpPr>
        <p:spPr>
          <a:xfrm>
            <a:off x="4664464" y="2156435"/>
            <a:ext cx="3185563" cy="2257486"/>
          </a:xfrm>
          <a:custGeom>
            <a:rect b="b" l="l" r="r" t="t"/>
            <a:pathLst>
              <a:path extrusionOk="0" h="2257486" w="3185563">
                <a:moveTo>
                  <a:pt x="0" y="0"/>
                </a:moveTo>
                <a:lnTo>
                  <a:pt x="3185563" y="0"/>
                </a:lnTo>
                <a:lnTo>
                  <a:pt x="3185563" y="2257486"/>
                </a:lnTo>
                <a:lnTo>
                  <a:pt x="0" y="2257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3" name="Google Shape;263;p9"/>
          <p:cNvSpPr/>
          <p:nvPr/>
        </p:nvSpPr>
        <p:spPr>
          <a:xfrm>
            <a:off x="8496927" y="2156435"/>
            <a:ext cx="3842286" cy="2257486"/>
          </a:xfrm>
          <a:custGeom>
            <a:rect b="b" l="l" r="r" t="t"/>
            <a:pathLst>
              <a:path extrusionOk="0" h="2257486" w="3842286">
                <a:moveTo>
                  <a:pt x="0" y="0"/>
                </a:moveTo>
                <a:lnTo>
                  <a:pt x="3842287" y="0"/>
                </a:lnTo>
                <a:lnTo>
                  <a:pt x="3842287" y="2257486"/>
                </a:lnTo>
                <a:lnTo>
                  <a:pt x="0" y="2257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9"/>
          <p:cNvSpPr/>
          <p:nvPr/>
        </p:nvSpPr>
        <p:spPr>
          <a:xfrm>
            <a:off x="12986914" y="2156435"/>
            <a:ext cx="4014396" cy="2225372"/>
          </a:xfrm>
          <a:custGeom>
            <a:rect b="b" l="l" r="r" t="t"/>
            <a:pathLst>
              <a:path extrusionOk="0" h="2225372" w="4014396">
                <a:moveTo>
                  <a:pt x="0" y="0"/>
                </a:moveTo>
                <a:lnTo>
                  <a:pt x="4014396" y="0"/>
                </a:lnTo>
                <a:lnTo>
                  <a:pt x="4014396" y="2225372"/>
                </a:lnTo>
                <a:lnTo>
                  <a:pt x="0" y="2225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9"/>
          <p:cNvSpPr/>
          <p:nvPr/>
        </p:nvSpPr>
        <p:spPr>
          <a:xfrm>
            <a:off x="4664464" y="4679178"/>
            <a:ext cx="2330360" cy="2904970"/>
          </a:xfrm>
          <a:custGeom>
            <a:rect b="b" l="l" r="r" t="t"/>
            <a:pathLst>
              <a:path extrusionOk="0" h="2904970" w="2330360">
                <a:moveTo>
                  <a:pt x="0" y="0"/>
                </a:moveTo>
                <a:lnTo>
                  <a:pt x="2330360" y="0"/>
                </a:lnTo>
                <a:lnTo>
                  <a:pt x="2330360" y="2904970"/>
                </a:lnTo>
                <a:lnTo>
                  <a:pt x="0" y="2904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9"/>
          <p:cNvSpPr/>
          <p:nvPr/>
        </p:nvSpPr>
        <p:spPr>
          <a:xfrm>
            <a:off x="7703090" y="4679178"/>
            <a:ext cx="2496429" cy="2637073"/>
          </a:xfrm>
          <a:custGeom>
            <a:rect b="b" l="l" r="r" t="t"/>
            <a:pathLst>
              <a:path extrusionOk="0" h="2637073" w="2496429">
                <a:moveTo>
                  <a:pt x="0" y="0"/>
                </a:moveTo>
                <a:lnTo>
                  <a:pt x="2496428" y="0"/>
                </a:lnTo>
                <a:lnTo>
                  <a:pt x="2496428" y="2637073"/>
                </a:lnTo>
                <a:lnTo>
                  <a:pt x="0" y="2637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9"/>
          <p:cNvSpPr/>
          <p:nvPr/>
        </p:nvSpPr>
        <p:spPr>
          <a:xfrm>
            <a:off x="10904368" y="4637011"/>
            <a:ext cx="2294492" cy="2989304"/>
          </a:xfrm>
          <a:custGeom>
            <a:rect b="b" l="l" r="r" t="t"/>
            <a:pathLst>
              <a:path extrusionOk="0" h="2989304" w="2294492">
                <a:moveTo>
                  <a:pt x="0" y="0"/>
                </a:moveTo>
                <a:lnTo>
                  <a:pt x="2294493" y="0"/>
                </a:lnTo>
                <a:lnTo>
                  <a:pt x="2294493" y="2989304"/>
                </a:lnTo>
                <a:lnTo>
                  <a:pt x="0" y="29893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9"/>
          <p:cNvSpPr/>
          <p:nvPr/>
        </p:nvSpPr>
        <p:spPr>
          <a:xfrm>
            <a:off x="4664464" y="7795148"/>
            <a:ext cx="3135618" cy="2239727"/>
          </a:xfrm>
          <a:custGeom>
            <a:rect b="b" l="l" r="r" t="t"/>
            <a:pathLst>
              <a:path extrusionOk="0" h="2239727" w="3135618">
                <a:moveTo>
                  <a:pt x="0" y="0"/>
                </a:moveTo>
                <a:lnTo>
                  <a:pt x="3135618" y="0"/>
                </a:lnTo>
                <a:lnTo>
                  <a:pt x="3135618" y="2239727"/>
                </a:lnTo>
                <a:lnTo>
                  <a:pt x="0" y="22397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9"/>
          <p:cNvSpPr/>
          <p:nvPr/>
        </p:nvSpPr>
        <p:spPr>
          <a:xfrm>
            <a:off x="8399852" y="7795148"/>
            <a:ext cx="3283452" cy="2196363"/>
          </a:xfrm>
          <a:custGeom>
            <a:rect b="b" l="l" r="r" t="t"/>
            <a:pathLst>
              <a:path extrusionOk="0" h="2196363" w="3283452">
                <a:moveTo>
                  <a:pt x="0" y="0"/>
                </a:moveTo>
                <a:lnTo>
                  <a:pt x="3283453" y="0"/>
                </a:lnTo>
                <a:lnTo>
                  <a:pt x="3283453" y="2196363"/>
                </a:lnTo>
                <a:lnTo>
                  <a:pt x="0" y="2196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9"/>
          <p:cNvSpPr/>
          <p:nvPr/>
        </p:nvSpPr>
        <p:spPr>
          <a:xfrm>
            <a:off x="12283380" y="7795148"/>
            <a:ext cx="2884207" cy="2153000"/>
          </a:xfrm>
          <a:custGeom>
            <a:rect b="b" l="l" r="r" t="t"/>
            <a:pathLst>
              <a:path extrusionOk="0" h="2153000" w="2884207">
                <a:moveTo>
                  <a:pt x="0" y="0"/>
                </a:moveTo>
                <a:lnTo>
                  <a:pt x="2884207" y="0"/>
                </a:lnTo>
                <a:lnTo>
                  <a:pt x="2884207" y="2152999"/>
                </a:lnTo>
                <a:lnTo>
                  <a:pt x="0" y="2152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9"/>
          <p:cNvSpPr/>
          <p:nvPr/>
        </p:nvSpPr>
        <p:spPr>
          <a:xfrm>
            <a:off x="-752108" y="396147"/>
            <a:ext cx="5778062" cy="5778062"/>
          </a:xfrm>
          <a:custGeom>
            <a:rect b="b" l="l" r="r" t="t"/>
            <a:pathLst>
              <a:path extrusionOk="0" h="5778062" w="5778062">
                <a:moveTo>
                  <a:pt x="0" y="0"/>
                </a:moveTo>
                <a:lnTo>
                  <a:pt x="5778063" y="0"/>
                </a:lnTo>
                <a:lnTo>
                  <a:pt x="5778063" y="5778062"/>
                </a:lnTo>
                <a:lnTo>
                  <a:pt x="0" y="57780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9"/>
          <p:cNvSpPr/>
          <p:nvPr/>
        </p:nvSpPr>
        <p:spPr>
          <a:xfrm>
            <a:off x="1035976" y="4727696"/>
            <a:ext cx="2389444" cy="2807935"/>
          </a:xfrm>
          <a:custGeom>
            <a:rect b="b" l="l" r="r" t="t"/>
            <a:pathLst>
              <a:path extrusionOk="0" h="2807935" w="2389444">
                <a:moveTo>
                  <a:pt x="0" y="0"/>
                </a:moveTo>
                <a:lnTo>
                  <a:pt x="2389445" y="0"/>
                </a:lnTo>
                <a:lnTo>
                  <a:pt x="2389445" y="2807934"/>
                </a:lnTo>
                <a:lnTo>
                  <a:pt x="0" y="28079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9"/>
          <p:cNvSpPr/>
          <p:nvPr/>
        </p:nvSpPr>
        <p:spPr>
          <a:xfrm>
            <a:off x="955020" y="7639343"/>
            <a:ext cx="2551356" cy="2551356"/>
          </a:xfrm>
          <a:custGeom>
            <a:rect b="b" l="l" r="r" t="t"/>
            <a:pathLst>
              <a:path extrusionOk="0" h="2551356" w="2551356">
                <a:moveTo>
                  <a:pt x="0" y="0"/>
                </a:moveTo>
                <a:lnTo>
                  <a:pt x="2551356" y="0"/>
                </a:lnTo>
                <a:lnTo>
                  <a:pt x="2551356" y="2551356"/>
                </a:lnTo>
                <a:lnTo>
                  <a:pt x="0" y="2551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4" name="Google Shape;274;p9"/>
          <p:cNvSpPr txBox="1"/>
          <p:nvPr/>
        </p:nvSpPr>
        <p:spPr>
          <a:xfrm>
            <a:off x="845820" y="211928"/>
            <a:ext cx="150114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Ideation</a:t>
            </a:r>
            <a:endParaRPr/>
          </a:p>
        </p:txBody>
      </p:sp>
      <p:sp>
        <p:nvSpPr>
          <p:cNvPr id="275" name="Google Shape;275;p9"/>
          <p:cNvSpPr txBox="1"/>
          <p:nvPr/>
        </p:nvSpPr>
        <p:spPr>
          <a:xfrm>
            <a:off x="4308420" y="562031"/>
            <a:ext cx="12854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We thought about what is, what can be and what could be</a:t>
            </a:r>
            <a:endParaRPr/>
          </a:p>
          <a:p>
            <a:pPr indent="0" lvl="0" marL="0" marR="0" rtl="0" algn="l">
              <a:lnSpc>
                <a:spcPct val="15005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99" u="none" cap="none" strike="noStrik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0"/>
          <p:cNvSpPr/>
          <p:nvPr/>
        </p:nvSpPr>
        <p:spPr>
          <a:xfrm>
            <a:off x="7724215" y="2942571"/>
            <a:ext cx="2141090" cy="1004366"/>
          </a:xfrm>
          <a:custGeom>
            <a:rect b="b" l="l" r="r" t="t"/>
            <a:pathLst>
              <a:path extrusionOk="0" h="1004366" w="2141090">
                <a:moveTo>
                  <a:pt x="0" y="0"/>
                </a:moveTo>
                <a:lnTo>
                  <a:pt x="2141090" y="0"/>
                </a:lnTo>
                <a:lnTo>
                  <a:pt x="2141090" y="1004366"/>
                </a:lnTo>
                <a:lnTo>
                  <a:pt x="0" y="1004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1" name="Google Shape;281;p10"/>
          <p:cNvSpPr/>
          <p:nvPr/>
        </p:nvSpPr>
        <p:spPr>
          <a:xfrm>
            <a:off x="7724215" y="8756117"/>
            <a:ext cx="2141090" cy="1004366"/>
          </a:xfrm>
          <a:custGeom>
            <a:rect b="b" l="l" r="r" t="t"/>
            <a:pathLst>
              <a:path extrusionOk="0" h="1004366" w="2141090">
                <a:moveTo>
                  <a:pt x="0" y="0"/>
                </a:moveTo>
                <a:lnTo>
                  <a:pt x="2141090" y="0"/>
                </a:lnTo>
                <a:lnTo>
                  <a:pt x="2141090" y="1004366"/>
                </a:lnTo>
                <a:lnTo>
                  <a:pt x="0" y="1004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2" name="Google Shape;282;p10"/>
          <p:cNvSpPr/>
          <p:nvPr/>
        </p:nvSpPr>
        <p:spPr>
          <a:xfrm>
            <a:off x="13329598" y="5626633"/>
            <a:ext cx="2141090" cy="1004366"/>
          </a:xfrm>
          <a:custGeom>
            <a:rect b="b" l="l" r="r" t="t"/>
            <a:pathLst>
              <a:path extrusionOk="0" h="1004366" w="2141090">
                <a:moveTo>
                  <a:pt x="0" y="0"/>
                </a:moveTo>
                <a:lnTo>
                  <a:pt x="2141090" y="0"/>
                </a:lnTo>
                <a:lnTo>
                  <a:pt x="2141090" y="1004366"/>
                </a:lnTo>
                <a:lnTo>
                  <a:pt x="0" y="1004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10"/>
          <p:cNvSpPr/>
          <p:nvPr/>
        </p:nvSpPr>
        <p:spPr>
          <a:xfrm>
            <a:off x="2243318" y="5607583"/>
            <a:ext cx="2141090" cy="1004366"/>
          </a:xfrm>
          <a:custGeom>
            <a:rect b="b" l="l" r="r" t="t"/>
            <a:pathLst>
              <a:path extrusionOk="0" h="1004366" w="2141090">
                <a:moveTo>
                  <a:pt x="0" y="0"/>
                </a:moveTo>
                <a:lnTo>
                  <a:pt x="2141090" y="0"/>
                </a:lnTo>
                <a:lnTo>
                  <a:pt x="2141090" y="1004366"/>
                </a:lnTo>
                <a:lnTo>
                  <a:pt x="0" y="1004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284" name="Google Shape;284;p10"/>
          <p:cNvCxnSpPr/>
          <p:nvPr/>
        </p:nvCxnSpPr>
        <p:spPr>
          <a:xfrm flipH="1" rot="10800000">
            <a:off x="8794760" y="4173154"/>
            <a:ext cx="43195" cy="427714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5" name="Google Shape;285;p10"/>
          <p:cNvCxnSpPr/>
          <p:nvPr/>
        </p:nvCxnSpPr>
        <p:spPr>
          <a:xfrm rot="10800000">
            <a:off x="4851133" y="6128816"/>
            <a:ext cx="801174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6" name="Google Shape;286;p10"/>
          <p:cNvSpPr/>
          <p:nvPr/>
        </p:nvSpPr>
        <p:spPr>
          <a:xfrm>
            <a:off x="10461543" y="3610131"/>
            <a:ext cx="1926715" cy="2004301"/>
          </a:xfrm>
          <a:custGeom>
            <a:rect b="b" l="l" r="r" t="t"/>
            <a:pathLst>
              <a:path extrusionOk="0" h="2004301" w="1926715">
                <a:moveTo>
                  <a:pt x="0" y="0"/>
                </a:moveTo>
                <a:lnTo>
                  <a:pt x="1926715" y="0"/>
                </a:lnTo>
                <a:lnTo>
                  <a:pt x="1926715" y="2004300"/>
                </a:lnTo>
                <a:lnTo>
                  <a:pt x="0" y="2004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7" name="Google Shape;287;p10"/>
          <p:cNvSpPr/>
          <p:nvPr/>
        </p:nvSpPr>
        <p:spPr>
          <a:xfrm>
            <a:off x="10461543" y="6453034"/>
            <a:ext cx="1984047" cy="1997452"/>
          </a:xfrm>
          <a:custGeom>
            <a:rect b="b" l="l" r="r" t="t"/>
            <a:pathLst>
              <a:path extrusionOk="0" h="1997452" w="1984047">
                <a:moveTo>
                  <a:pt x="0" y="0"/>
                </a:moveTo>
                <a:lnTo>
                  <a:pt x="1984046" y="0"/>
                </a:lnTo>
                <a:lnTo>
                  <a:pt x="1984046" y="1997453"/>
                </a:lnTo>
                <a:lnTo>
                  <a:pt x="0" y="1997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8" name="Google Shape;288;p10"/>
          <p:cNvSpPr/>
          <p:nvPr/>
        </p:nvSpPr>
        <p:spPr>
          <a:xfrm>
            <a:off x="5178058" y="6453034"/>
            <a:ext cx="1997452" cy="1997452"/>
          </a:xfrm>
          <a:custGeom>
            <a:rect b="b" l="l" r="r" t="t"/>
            <a:pathLst>
              <a:path extrusionOk="0" h="1997452" w="1997452">
                <a:moveTo>
                  <a:pt x="0" y="0"/>
                </a:moveTo>
                <a:lnTo>
                  <a:pt x="1997453" y="0"/>
                </a:lnTo>
                <a:lnTo>
                  <a:pt x="1997453" y="1997453"/>
                </a:lnTo>
                <a:lnTo>
                  <a:pt x="0" y="1997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10"/>
          <p:cNvSpPr/>
          <p:nvPr/>
        </p:nvSpPr>
        <p:spPr>
          <a:xfrm>
            <a:off x="5113546" y="3610131"/>
            <a:ext cx="2010593" cy="1997452"/>
          </a:xfrm>
          <a:custGeom>
            <a:rect b="b" l="l" r="r" t="t"/>
            <a:pathLst>
              <a:path extrusionOk="0" h="1997452" w="2010593">
                <a:moveTo>
                  <a:pt x="0" y="0"/>
                </a:moveTo>
                <a:lnTo>
                  <a:pt x="2010594" y="0"/>
                </a:lnTo>
                <a:lnTo>
                  <a:pt x="2010594" y="1997452"/>
                </a:lnTo>
                <a:lnTo>
                  <a:pt x="0" y="19974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0" name="Google Shape;290;p10"/>
          <p:cNvSpPr txBox="1"/>
          <p:nvPr/>
        </p:nvSpPr>
        <p:spPr>
          <a:xfrm>
            <a:off x="894225" y="227775"/>
            <a:ext cx="10734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Feature Prioritization Matrix</a:t>
            </a:r>
            <a:endParaRPr/>
          </a:p>
        </p:txBody>
      </p:sp>
      <p:sp>
        <p:nvSpPr>
          <p:cNvPr id="291" name="Google Shape;291;p10"/>
          <p:cNvSpPr txBox="1"/>
          <p:nvPr/>
        </p:nvSpPr>
        <p:spPr>
          <a:xfrm>
            <a:off x="894225" y="1501031"/>
            <a:ext cx="913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We identified the needs we believed we could tackle.</a:t>
            </a:r>
            <a:endParaRPr/>
          </a:p>
        </p:txBody>
      </p:sp>
      <p:sp>
        <p:nvSpPr>
          <p:cNvPr id="292" name="Google Shape;292;p10"/>
          <p:cNvSpPr txBox="1"/>
          <p:nvPr/>
        </p:nvSpPr>
        <p:spPr>
          <a:xfrm>
            <a:off x="7786453" y="3197300"/>
            <a:ext cx="21411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1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High Priority</a:t>
            </a:r>
            <a:endParaRPr/>
          </a:p>
        </p:txBody>
      </p:sp>
      <p:sp>
        <p:nvSpPr>
          <p:cNvPr id="293" name="Google Shape;293;p10"/>
          <p:cNvSpPr txBox="1"/>
          <p:nvPr/>
        </p:nvSpPr>
        <p:spPr>
          <a:xfrm>
            <a:off x="7824250" y="9090450"/>
            <a:ext cx="19842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1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Low Priority</a:t>
            </a:r>
            <a:endParaRPr/>
          </a:p>
        </p:txBody>
      </p:sp>
      <p:sp>
        <p:nvSpPr>
          <p:cNvPr id="294" name="Google Shape;294;p10"/>
          <p:cNvSpPr txBox="1"/>
          <p:nvPr/>
        </p:nvSpPr>
        <p:spPr>
          <a:xfrm>
            <a:off x="13329600" y="5941913"/>
            <a:ext cx="21411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1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High Feasibility</a:t>
            </a:r>
            <a:endParaRPr/>
          </a:p>
        </p:txBody>
      </p:sp>
      <p:sp>
        <p:nvSpPr>
          <p:cNvPr id="295" name="Google Shape;295;p10"/>
          <p:cNvSpPr txBox="1"/>
          <p:nvPr/>
        </p:nvSpPr>
        <p:spPr>
          <a:xfrm>
            <a:off x="2428062" y="5858664"/>
            <a:ext cx="1771602" cy="4164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1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Low Feasibility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5169283eca_1_83"/>
          <p:cNvSpPr/>
          <p:nvPr/>
        </p:nvSpPr>
        <p:spPr>
          <a:xfrm>
            <a:off x="2328203" y="1881092"/>
            <a:ext cx="13766094" cy="6524821"/>
          </a:xfrm>
          <a:custGeom>
            <a:rect b="b" l="l" r="r" t="t"/>
            <a:pathLst>
              <a:path extrusionOk="0" h="6524821" w="13766094">
                <a:moveTo>
                  <a:pt x="0" y="0"/>
                </a:moveTo>
                <a:lnTo>
                  <a:pt x="13766094" y="0"/>
                </a:lnTo>
                <a:lnTo>
                  <a:pt x="13766094" y="6524821"/>
                </a:lnTo>
                <a:lnTo>
                  <a:pt x="0" y="65248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g25169283eca_1_83"/>
          <p:cNvSpPr txBox="1"/>
          <p:nvPr/>
        </p:nvSpPr>
        <p:spPr>
          <a:xfrm>
            <a:off x="1028700" y="24597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User Journey Map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5169283eca_1_163"/>
          <p:cNvSpPr/>
          <p:nvPr/>
        </p:nvSpPr>
        <p:spPr>
          <a:xfrm>
            <a:off x="2872072" y="1595955"/>
            <a:ext cx="12543857" cy="7095074"/>
          </a:xfrm>
          <a:custGeom>
            <a:rect b="b" l="l" r="r" t="t"/>
            <a:pathLst>
              <a:path extrusionOk="0" h="7095074" w="12543857">
                <a:moveTo>
                  <a:pt x="0" y="0"/>
                </a:moveTo>
                <a:lnTo>
                  <a:pt x="12543856" y="0"/>
                </a:lnTo>
                <a:lnTo>
                  <a:pt x="12543856" y="7095074"/>
                </a:lnTo>
                <a:lnTo>
                  <a:pt x="0" y="70950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g25169283eca_1_163"/>
          <p:cNvSpPr txBox="1"/>
          <p:nvPr/>
        </p:nvSpPr>
        <p:spPr>
          <a:xfrm>
            <a:off x="927850" y="22917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Storyboard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5169283eca_1_243"/>
          <p:cNvSpPr/>
          <p:nvPr/>
        </p:nvSpPr>
        <p:spPr>
          <a:xfrm>
            <a:off x="5009894" y="444788"/>
            <a:ext cx="11990807" cy="9397413"/>
          </a:xfrm>
          <a:custGeom>
            <a:rect b="b" l="l" r="r" t="t"/>
            <a:pathLst>
              <a:path extrusionOk="0" h="9397413" w="11990807">
                <a:moveTo>
                  <a:pt x="0" y="0"/>
                </a:moveTo>
                <a:lnTo>
                  <a:pt x="11990807" y="0"/>
                </a:lnTo>
                <a:lnTo>
                  <a:pt x="11990807" y="9397413"/>
                </a:lnTo>
                <a:lnTo>
                  <a:pt x="0" y="93974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3" name="Google Shape;313;g25169283eca_1_243"/>
          <p:cNvSpPr txBox="1"/>
          <p:nvPr/>
        </p:nvSpPr>
        <p:spPr>
          <a:xfrm>
            <a:off x="911025" y="212350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User Flow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5169283eca_1_323"/>
          <p:cNvSpPr/>
          <p:nvPr/>
        </p:nvSpPr>
        <p:spPr>
          <a:xfrm>
            <a:off x="0" y="2483843"/>
            <a:ext cx="2027287" cy="4649873"/>
          </a:xfrm>
          <a:custGeom>
            <a:rect b="b" l="l" r="r" t="t"/>
            <a:pathLst>
              <a:path extrusionOk="0" h="4649873" w="2027287">
                <a:moveTo>
                  <a:pt x="0" y="0"/>
                </a:moveTo>
                <a:lnTo>
                  <a:pt x="2027287" y="0"/>
                </a:lnTo>
                <a:lnTo>
                  <a:pt x="2027287" y="4649873"/>
                </a:lnTo>
                <a:lnTo>
                  <a:pt x="0" y="4649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41608" r="-41608" t="-6509"/>
            </a:stretch>
          </a:blipFill>
          <a:ln>
            <a:noFill/>
          </a:ln>
        </p:spPr>
      </p:sp>
      <p:sp>
        <p:nvSpPr>
          <p:cNvPr id="319" name="Google Shape;319;g25169283eca_1_323"/>
          <p:cNvSpPr/>
          <p:nvPr/>
        </p:nvSpPr>
        <p:spPr>
          <a:xfrm>
            <a:off x="2249663" y="2483843"/>
            <a:ext cx="1995405" cy="4649873"/>
          </a:xfrm>
          <a:custGeom>
            <a:rect b="b" l="l" r="r" t="t"/>
            <a:pathLst>
              <a:path extrusionOk="0" h="4649873" w="1995405">
                <a:moveTo>
                  <a:pt x="0" y="0"/>
                </a:moveTo>
                <a:lnTo>
                  <a:pt x="1995405" y="0"/>
                </a:lnTo>
                <a:lnTo>
                  <a:pt x="1995405" y="4649873"/>
                </a:lnTo>
                <a:lnTo>
                  <a:pt x="0" y="4649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2717" r="-54037" t="-6859"/>
            </a:stretch>
          </a:blipFill>
          <a:ln>
            <a:noFill/>
          </a:ln>
        </p:spPr>
      </p:sp>
      <p:sp>
        <p:nvSpPr>
          <p:cNvPr id="320" name="Google Shape;320;g25169283eca_1_323"/>
          <p:cNvSpPr/>
          <p:nvPr/>
        </p:nvSpPr>
        <p:spPr>
          <a:xfrm>
            <a:off x="4463639" y="2483843"/>
            <a:ext cx="1756148" cy="4649873"/>
          </a:xfrm>
          <a:custGeom>
            <a:rect b="b" l="l" r="r" t="t"/>
            <a:pathLst>
              <a:path extrusionOk="0" h="4649873" w="1756148">
                <a:moveTo>
                  <a:pt x="0" y="0"/>
                </a:moveTo>
                <a:lnTo>
                  <a:pt x="1756148" y="0"/>
                </a:lnTo>
                <a:lnTo>
                  <a:pt x="1756148" y="4649873"/>
                </a:lnTo>
                <a:lnTo>
                  <a:pt x="0" y="4649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60986" r="-49828" t="-6159"/>
            </a:stretch>
          </a:blipFill>
          <a:ln>
            <a:noFill/>
          </a:ln>
        </p:spPr>
      </p:sp>
      <p:sp>
        <p:nvSpPr>
          <p:cNvPr id="321" name="Google Shape;321;g25169283eca_1_323"/>
          <p:cNvSpPr/>
          <p:nvPr/>
        </p:nvSpPr>
        <p:spPr>
          <a:xfrm>
            <a:off x="6438358" y="2483843"/>
            <a:ext cx="1899250" cy="4649873"/>
          </a:xfrm>
          <a:custGeom>
            <a:rect b="b" l="l" r="r" t="t"/>
            <a:pathLst>
              <a:path extrusionOk="0" h="4649873" w="1899250">
                <a:moveTo>
                  <a:pt x="0" y="0"/>
                </a:moveTo>
                <a:lnTo>
                  <a:pt x="1899250" y="0"/>
                </a:lnTo>
                <a:lnTo>
                  <a:pt x="1899250" y="4649873"/>
                </a:lnTo>
                <a:lnTo>
                  <a:pt x="0" y="4649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9588" r="-61528" t="-4079"/>
            </a:stretch>
          </a:blipFill>
          <a:ln>
            <a:noFill/>
          </a:ln>
        </p:spPr>
      </p:sp>
      <p:sp>
        <p:nvSpPr>
          <p:cNvPr id="322" name="Google Shape;322;g25169283eca_1_323"/>
          <p:cNvSpPr/>
          <p:nvPr/>
        </p:nvSpPr>
        <p:spPr>
          <a:xfrm>
            <a:off x="8556180" y="2483843"/>
            <a:ext cx="1692769" cy="4649873"/>
          </a:xfrm>
          <a:custGeom>
            <a:rect b="b" l="l" r="r" t="t"/>
            <a:pathLst>
              <a:path extrusionOk="0" h="4649873" w="1692769">
                <a:moveTo>
                  <a:pt x="0" y="0"/>
                </a:moveTo>
                <a:lnTo>
                  <a:pt x="1692768" y="0"/>
                </a:lnTo>
                <a:lnTo>
                  <a:pt x="1692768" y="4649873"/>
                </a:lnTo>
                <a:lnTo>
                  <a:pt x="0" y="4649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30579" r="-83847" t="-4079"/>
            </a:stretch>
          </a:blipFill>
          <a:ln>
            <a:noFill/>
          </a:ln>
        </p:spPr>
      </p:sp>
      <p:sp>
        <p:nvSpPr>
          <p:cNvPr id="323" name="Google Shape;323;g25169283eca_1_323"/>
          <p:cNvSpPr/>
          <p:nvPr/>
        </p:nvSpPr>
        <p:spPr>
          <a:xfrm>
            <a:off x="10467520" y="2483843"/>
            <a:ext cx="2451022" cy="4649873"/>
          </a:xfrm>
          <a:custGeom>
            <a:rect b="b" l="l" r="r" t="t"/>
            <a:pathLst>
              <a:path extrusionOk="0" h="4649873" w="2451022">
                <a:moveTo>
                  <a:pt x="0" y="0"/>
                </a:moveTo>
                <a:lnTo>
                  <a:pt x="2451022" y="0"/>
                </a:lnTo>
                <a:lnTo>
                  <a:pt x="2451022" y="4649873"/>
                </a:lnTo>
                <a:lnTo>
                  <a:pt x="0" y="4649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6159" l="-6729" r="-44319" t="0"/>
            </a:stretch>
          </a:blipFill>
          <a:ln>
            <a:noFill/>
          </a:ln>
        </p:spPr>
      </p:sp>
      <p:sp>
        <p:nvSpPr>
          <p:cNvPr id="324" name="Google Shape;324;g25169283eca_1_323"/>
          <p:cNvSpPr/>
          <p:nvPr/>
        </p:nvSpPr>
        <p:spPr>
          <a:xfrm>
            <a:off x="13137113" y="2483843"/>
            <a:ext cx="2433661" cy="4649873"/>
          </a:xfrm>
          <a:custGeom>
            <a:rect b="b" l="l" r="r" t="t"/>
            <a:pathLst>
              <a:path extrusionOk="0" h="4649873" w="2433661">
                <a:moveTo>
                  <a:pt x="0" y="0"/>
                </a:moveTo>
                <a:lnTo>
                  <a:pt x="2433661" y="0"/>
                </a:lnTo>
                <a:lnTo>
                  <a:pt x="2433661" y="4649873"/>
                </a:lnTo>
                <a:lnTo>
                  <a:pt x="0" y="4649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4799" l="-15908" r="-34268" t="0"/>
            </a:stretch>
          </a:blipFill>
          <a:ln>
            <a:noFill/>
          </a:ln>
        </p:spPr>
      </p:sp>
      <p:sp>
        <p:nvSpPr>
          <p:cNvPr id="325" name="Google Shape;325;g25169283eca_1_323"/>
          <p:cNvSpPr/>
          <p:nvPr/>
        </p:nvSpPr>
        <p:spPr>
          <a:xfrm>
            <a:off x="15789346" y="2483843"/>
            <a:ext cx="2498654" cy="4649873"/>
          </a:xfrm>
          <a:custGeom>
            <a:rect b="b" l="l" r="r" t="t"/>
            <a:pathLst>
              <a:path extrusionOk="0" h="4649873" w="2498654">
                <a:moveTo>
                  <a:pt x="0" y="0"/>
                </a:moveTo>
                <a:lnTo>
                  <a:pt x="2498654" y="0"/>
                </a:lnTo>
                <a:lnTo>
                  <a:pt x="2498654" y="4649873"/>
                </a:lnTo>
                <a:lnTo>
                  <a:pt x="0" y="4649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4658" l="-14869" r="-37168" t="-4268"/>
            </a:stretch>
          </a:blipFill>
          <a:ln>
            <a:noFill/>
          </a:ln>
        </p:spPr>
      </p:sp>
      <p:sp>
        <p:nvSpPr>
          <p:cNvPr id="326" name="Google Shape;326;g25169283eca_1_323"/>
          <p:cNvSpPr txBox="1"/>
          <p:nvPr/>
        </p:nvSpPr>
        <p:spPr>
          <a:xfrm>
            <a:off x="911050" y="229150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Paper </a:t>
            </a: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Wireframes</a:t>
            </a:r>
            <a:endParaRPr/>
          </a:p>
        </p:txBody>
      </p:sp>
      <p:sp>
        <p:nvSpPr>
          <p:cNvPr id="327" name="Google Shape;327;g25169283eca_1_323"/>
          <p:cNvSpPr txBox="1"/>
          <p:nvPr/>
        </p:nvSpPr>
        <p:spPr>
          <a:xfrm>
            <a:off x="235718" y="7310566"/>
            <a:ext cx="3205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Ashlyn's Prototype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5169283eca_1_411"/>
          <p:cNvSpPr/>
          <p:nvPr/>
        </p:nvSpPr>
        <p:spPr>
          <a:xfrm>
            <a:off x="308079" y="1587825"/>
            <a:ext cx="3135673" cy="7565086"/>
          </a:xfrm>
          <a:custGeom>
            <a:rect b="b" l="l" r="r" t="t"/>
            <a:pathLst>
              <a:path extrusionOk="0" h="7565086" w="3135673">
                <a:moveTo>
                  <a:pt x="0" y="0"/>
                </a:moveTo>
                <a:lnTo>
                  <a:pt x="3135673" y="0"/>
                </a:lnTo>
                <a:lnTo>
                  <a:pt x="3135673" y="7565086"/>
                </a:lnTo>
                <a:lnTo>
                  <a:pt x="0" y="75650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g25169283eca_1_411"/>
          <p:cNvSpPr/>
          <p:nvPr/>
        </p:nvSpPr>
        <p:spPr>
          <a:xfrm>
            <a:off x="3524841" y="1606108"/>
            <a:ext cx="2999827" cy="7652192"/>
          </a:xfrm>
          <a:custGeom>
            <a:rect b="b" l="l" r="r" t="t"/>
            <a:pathLst>
              <a:path extrusionOk="0" h="7652192" w="2999827">
                <a:moveTo>
                  <a:pt x="0" y="0"/>
                </a:moveTo>
                <a:lnTo>
                  <a:pt x="2999827" y="0"/>
                </a:lnTo>
                <a:lnTo>
                  <a:pt x="2999827" y="7652192"/>
                </a:lnTo>
                <a:lnTo>
                  <a:pt x="0" y="7652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g25169283eca_1_411"/>
          <p:cNvSpPr/>
          <p:nvPr/>
        </p:nvSpPr>
        <p:spPr>
          <a:xfrm>
            <a:off x="6600799" y="1674020"/>
            <a:ext cx="2539499" cy="7307284"/>
          </a:xfrm>
          <a:custGeom>
            <a:rect b="b" l="l" r="r" t="t"/>
            <a:pathLst>
              <a:path extrusionOk="0" h="7307284" w="2539499">
                <a:moveTo>
                  <a:pt x="0" y="0"/>
                </a:moveTo>
                <a:lnTo>
                  <a:pt x="2539499" y="0"/>
                </a:lnTo>
                <a:lnTo>
                  <a:pt x="2539499" y="7307284"/>
                </a:lnTo>
                <a:lnTo>
                  <a:pt x="0" y="7307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5" name="Google Shape;335;g25169283eca_1_411"/>
          <p:cNvSpPr/>
          <p:nvPr/>
        </p:nvSpPr>
        <p:spPr>
          <a:xfrm>
            <a:off x="9239857" y="1616069"/>
            <a:ext cx="2893730" cy="7605455"/>
          </a:xfrm>
          <a:custGeom>
            <a:rect b="b" l="l" r="r" t="t"/>
            <a:pathLst>
              <a:path extrusionOk="0" h="7605455" w="2893730">
                <a:moveTo>
                  <a:pt x="0" y="0"/>
                </a:moveTo>
                <a:lnTo>
                  <a:pt x="2893730" y="0"/>
                </a:lnTo>
                <a:lnTo>
                  <a:pt x="2893730" y="7605455"/>
                </a:lnTo>
                <a:lnTo>
                  <a:pt x="0" y="76054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g25169283eca_1_411"/>
          <p:cNvSpPr/>
          <p:nvPr/>
        </p:nvSpPr>
        <p:spPr>
          <a:xfrm>
            <a:off x="12220738" y="1674020"/>
            <a:ext cx="2482940" cy="7351451"/>
          </a:xfrm>
          <a:custGeom>
            <a:rect b="b" l="l" r="r" t="t"/>
            <a:pathLst>
              <a:path extrusionOk="0" h="7351451" w="2482940">
                <a:moveTo>
                  <a:pt x="0" y="0"/>
                </a:moveTo>
                <a:lnTo>
                  <a:pt x="2482940" y="0"/>
                </a:lnTo>
                <a:lnTo>
                  <a:pt x="2482940" y="7351452"/>
                </a:lnTo>
                <a:lnTo>
                  <a:pt x="0" y="73514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g25169283eca_1_411"/>
          <p:cNvSpPr/>
          <p:nvPr/>
        </p:nvSpPr>
        <p:spPr>
          <a:xfrm>
            <a:off x="14738460" y="1731972"/>
            <a:ext cx="3241462" cy="6866150"/>
          </a:xfrm>
          <a:custGeom>
            <a:rect b="b" l="l" r="r" t="t"/>
            <a:pathLst>
              <a:path extrusionOk="0" h="6866150" w="3241462">
                <a:moveTo>
                  <a:pt x="0" y="0"/>
                </a:moveTo>
                <a:lnTo>
                  <a:pt x="3241461" y="0"/>
                </a:lnTo>
                <a:lnTo>
                  <a:pt x="3241461" y="6866150"/>
                </a:lnTo>
                <a:lnTo>
                  <a:pt x="0" y="6866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8" name="Google Shape;338;g25169283eca_1_411"/>
          <p:cNvSpPr txBox="1"/>
          <p:nvPr/>
        </p:nvSpPr>
        <p:spPr>
          <a:xfrm>
            <a:off x="896379" y="19157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Low-Fi Prototype</a:t>
            </a:r>
            <a:endParaRPr/>
          </a:p>
        </p:txBody>
      </p:sp>
      <p:sp>
        <p:nvSpPr>
          <p:cNvPr id="339" name="Google Shape;339;g25169283eca_1_411"/>
          <p:cNvSpPr txBox="1"/>
          <p:nvPr/>
        </p:nvSpPr>
        <p:spPr>
          <a:xfrm>
            <a:off x="87069" y="9301880"/>
            <a:ext cx="364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Cameron's Prototype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5169283eca_1_497"/>
          <p:cNvSpPr/>
          <p:nvPr/>
        </p:nvSpPr>
        <p:spPr>
          <a:xfrm>
            <a:off x="2449081" y="1716239"/>
            <a:ext cx="3201627" cy="7965023"/>
          </a:xfrm>
          <a:custGeom>
            <a:rect b="b" l="l" r="r" t="t"/>
            <a:pathLst>
              <a:path extrusionOk="0" h="7965023" w="3201627">
                <a:moveTo>
                  <a:pt x="0" y="0"/>
                </a:moveTo>
                <a:lnTo>
                  <a:pt x="3201627" y="0"/>
                </a:lnTo>
                <a:lnTo>
                  <a:pt x="3201627" y="7965023"/>
                </a:lnTo>
                <a:lnTo>
                  <a:pt x="0" y="79650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5" name="Google Shape;345;g25169283eca_1_497"/>
          <p:cNvSpPr/>
          <p:nvPr/>
        </p:nvSpPr>
        <p:spPr>
          <a:xfrm>
            <a:off x="5636268" y="1716239"/>
            <a:ext cx="3589713" cy="7754477"/>
          </a:xfrm>
          <a:custGeom>
            <a:rect b="b" l="l" r="r" t="t"/>
            <a:pathLst>
              <a:path extrusionOk="0" h="7754477" w="3589713">
                <a:moveTo>
                  <a:pt x="0" y="0"/>
                </a:moveTo>
                <a:lnTo>
                  <a:pt x="3589713" y="0"/>
                </a:lnTo>
                <a:lnTo>
                  <a:pt x="3589713" y="7754478"/>
                </a:lnTo>
                <a:lnTo>
                  <a:pt x="0" y="7754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6" name="Google Shape;346;g25169283eca_1_497"/>
          <p:cNvSpPr/>
          <p:nvPr/>
        </p:nvSpPr>
        <p:spPr>
          <a:xfrm>
            <a:off x="9188372" y="1716239"/>
            <a:ext cx="3623386" cy="7710851"/>
          </a:xfrm>
          <a:custGeom>
            <a:rect b="b" l="l" r="r" t="t"/>
            <a:pathLst>
              <a:path extrusionOk="0" h="7710851" w="3623386">
                <a:moveTo>
                  <a:pt x="0" y="0"/>
                </a:moveTo>
                <a:lnTo>
                  <a:pt x="3623386" y="0"/>
                </a:lnTo>
                <a:lnTo>
                  <a:pt x="3623386" y="7710851"/>
                </a:lnTo>
                <a:lnTo>
                  <a:pt x="0" y="77108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7" name="Google Shape;347;g25169283eca_1_497"/>
          <p:cNvSpPr/>
          <p:nvPr/>
        </p:nvSpPr>
        <p:spPr>
          <a:xfrm>
            <a:off x="12855984" y="1716239"/>
            <a:ext cx="2982935" cy="8100716"/>
          </a:xfrm>
          <a:custGeom>
            <a:rect b="b" l="l" r="r" t="t"/>
            <a:pathLst>
              <a:path extrusionOk="0" h="8100716" w="2982935">
                <a:moveTo>
                  <a:pt x="0" y="0"/>
                </a:moveTo>
                <a:lnTo>
                  <a:pt x="2982935" y="0"/>
                </a:lnTo>
                <a:lnTo>
                  <a:pt x="2982935" y="8100716"/>
                </a:lnTo>
                <a:lnTo>
                  <a:pt x="0" y="81007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8" name="Google Shape;348;g25169283eca_1_497"/>
          <p:cNvSpPr txBox="1"/>
          <p:nvPr/>
        </p:nvSpPr>
        <p:spPr>
          <a:xfrm>
            <a:off x="891713" y="10812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Low-Fi Prototype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e40308c8f8_4_26"/>
          <p:cNvSpPr txBox="1"/>
          <p:nvPr/>
        </p:nvSpPr>
        <p:spPr>
          <a:xfrm>
            <a:off x="589163" y="-952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User Testing Round 1</a:t>
            </a:r>
            <a:endParaRPr/>
          </a:p>
        </p:txBody>
      </p:sp>
      <p:pic>
        <p:nvPicPr>
          <p:cNvPr id="354" name="Google Shape;354;g1e40308c8f8_4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4113" y="1902175"/>
            <a:ext cx="5800725" cy="761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5169283eca_1_580"/>
          <p:cNvSpPr txBox="1"/>
          <p:nvPr/>
        </p:nvSpPr>
        <p:spPr>
          <a:xfrm>
            <a:off x="874913" y="22815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Style Guide</a:t>
            </a:r>
            <a:endParaRPr/>
          </a:p>
        </p:txBody>
      </p:sp>
      <p:pic>
        <p:nvPicPr>
          <p:cNvPr id="360" name="Google Shape;360;g25169283eca_1_5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500" y="2066930"/>
            <a:ext cx="3981450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g25169283eca_1_5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825" y="5279650"/>
            <a:ext cx="2565025" cy="4482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25169283eca_1_5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6513" y="5279649"/>
            <a:ext cx="3289725" cy="328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25169283eca_1_5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11800" y="186100"/>
            <a:ext cx="9542400" cy="9914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51cf75dd48_0_3"/>
          <p:cNvSpPr txBox="1"/>
          <p:nvPr/>
        </p:nvSpPr>
        <p:spPr>
          <a:xfrm>
            <a:off x="589163" y="93680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Iterations</a:t>
            </a:r>
            <a:endParaRPr/>
          </a:p>
        </p:txBody>
      </p:sp>
      <p:sp>
        <p:nvSpPr>
          <p:cNvPr id="369" name="Google Shape;369;g251cf75dd48_0_3"/>
          <p:cNvSpPr/>
          <p:nvPr/>
        </p:nvSpPr>
        <p:spPr>
          <a:xfrm>
            <a:off x="1268888" y="2532302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g251cf75dd48_0_3"/>
          <p:cNvSpPr/>
          <p:nvPr/>
        </p:nvSpPr>
        <p:spPr>
          <a:xfrm>
            <a:off x="1268888" y="3320735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251cf75dd48_0_3"/>
          <p:cNvSpPr/>
          <p:nvPr/>
        </p:nvSpPr>
        <p:spPr>
          <a:xfrm>
            <a:off x="1268888" y="4108932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g251cf75dd48_0_3"/>
          <p:cNvSpPr/>
          <p:nvPr/>
        </p:nvSpPr>
        <p:spPr>
          <a:xfrm>
            <a:off x="1268888" y="4897129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g251cf75dd48_0_3"/>
          <p:cNvSpPr/>
          <p:nvPr/>
        </p:nvSpPr>
        <p:spPr>
          <a:xfrm>
            <a:off x="1268888" y="5684883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g251cf75dd48_0_3"/>
          <p:cNvSpPr txBox="1"/>
          <p:nvPr/>
        </p:nvSpPr>
        <p:spPr>
          <a:xfrm>
            <a:off x="2061744" y="2322530"/>
            <a:ext cx="52443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Add contact information for booking</a:t>
            </a:r>
            <a:endParaRPr/>
          </a:p>
        </p:txBody>
      </p:sp>
      <p:sp>
        <p:nvSpPr>
          <p:cNvPr id="375" name="Google Shape;375;g251cf75dd48_0_3"/>
          <p:cNvSpPr txBox="1"/>
          <p:nvPr/>
        </p:nvSpPr>
        <p:spPr>
          <a:xfrm>
            <a:off x="2061744" y="3110963"/>
            <a:ext cx="48306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Move booking calendar</a:t>
            </a:r>
            <a:endParaRPr/>
          </a:p>
        </p:txBody>
      </p:sp>
      <p:sp>
        <p:nvSpPr>
          <p:cNvPr id="376" name="Google Shape;376;g251cf75dd48_0_3"/>
          <p:cNvSpPr txBox="1"/>
          <p:nvPr/>
        </p:nvSpPr>
        <p:spPr>
          <a:xfrm>
            <a:off x="2061744" y="3899160"/>
            <a:ext cx="48306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Condense text</a:t>
            </a:r>
            <a:endParaRPr/>
          </a:p>
        </p:txBody>
      </p:sp>
      <p:sp>
        <p:nvSpPr>
          <p:cNvPr id="377" name="Google Shape;377;g251cf75dd48_0_3"/>
          <p:cNvSpPr txBox="1"/>
          <p:nvPr/>
        </p:nvSpPr>
        <p:spPr>
          <a:xfrm>
            <a:off x="2061744" y="4687357"/>
            <a:ext cx="51408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Make kids access easier to find</a:t>
            </a:r>
            <a:endParaRPr/>
          </a:p>
        </p:txBody>
      </p:sp>
      <p:sp>
        <p:nvSpPr>
          <p:cNvPr id="378" name="Google Shape;378;g251cf75dd48_0_3"/>
          <p:cNvSpPr txBox="1"/>
          <p:nvPr/>
        </p:nvSpPr>
        <p:spPr>
          <a:xfrm>
            <a:off x="2061744" y="5475554"/>
            <a:ext cx="48306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Add planning trip feature to landing page</a:t>
            </a:r>
            <a:endParaRPr/>
          </a:p>
        </p:txBody>
      </p:sp>
      <p:sp>
        <p:nvSpPr>
          <p:cNvPr id="379" name="Google Shape;379;g251cf75dd48_0_3"/>
          <p:cNvSpPr txBox="1"/>
          <p:nvPr/>
        </p:nvSpPr>
        <p:spPr>
          <a:xfrm>
            <a:off x="2061744" y="6642304"/>
            <a:ext cx="4830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0" name="Google Shape;380;g251cf75dd48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5402" y="1281148"/>
            <a:ext cx="3181525" cy="77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g251cf75dd48_0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56925" y="1263113"/>
            <a:ext cx="3868200" cy="586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g251cf75dd48_0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25129" y="1266784"/>
            <a:ext cx="3868200" cy="5858947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g251cf75dd48_0_3"/>
          <p:cNvSpPr txBox="1"/>
          <p:nvPr/>
        </p:nvSpPr>
        <p:spPr>
          <a:xfrm>
            <a:off x="1160250" y="9471575"/>
            <a:ext cx="159675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7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Based on our key findings, these are the iterations we made to our prototype as concluded from our findings</a:t>
            </a:r>
            <a:endParaRPr sz="1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5169283eca_1_669"/>
          <p:cNvSpPr txBox="1"/>
          <p:nvPr/>
        </p:nvSpPr>
        <p:spPr>
          <a:xfrm>
            <a:off x="589163" y="-952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Iterated User Flow</a:t>
            </a:r>
            <a:endParaRPr/>
          </a:p>
        </p:txBody>
      </p:sp>
      <p:pic>
        <p:nvPicPr>
          <p:cNvPr id="389" name="Google Shape;389;g25169283eca_1_6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3975" y="409613"/>
            <a:ext cx="10612550" cy="946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e40308c8f8_4_16"/>
          <p:cNvSpPr txBox="1"/>
          <p:nvPr/>
        </p:nvSpPr>
        <p:spPr>
          <a:xfrm>
            <a:off x="891713" y="10812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User Testing Round 2</a:t>
            </a:r>
            <a:endParaRPr/>
          </a:p>
        </p:txBody>
      </p:sp>
      <p:pic>
        <p:nvPicPr>
          <p:cNvPr id="395" name="Google Shape;395;g1e40308c8f8_4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225" y="1791200"/>
            <a:ext cx="5543550" cy="759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5169283eca_1_748"/>
          <p:cNvSpPr txBox="1"/>
          <p:nvPr/>
        </p:nvSpPr>
        <p:spPr>
          <a:xfrm>
            <a:off x="589163" y="-952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Mobile Prototype</a:t>
            </a:r>
            <a:endParaRPr/>
          </a:p>
        </p:txBody>
      </p:sp>
      <p:pic>
        <p:nvPicPr>
          <p:cNvPr id="401" name="Google Shape;401;g25169283eca_1_7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81675"/>
            <a:ext cx="2898547" cy="781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g25169283eca_1_7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2539" y="1281675"/>
            <a:ext cx="1949197" cy="771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g25169283eca_1_7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3328" y="1281675"/>
            <a:ext cx="2252181" cy="6994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g25169283eca_1_7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7101" y="1281675"/>
            <a:ext cx="2242082" cy="6208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g25169283eca_1_7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40775" y="1281675"/>
            <a:ext cx="1656313" cy="736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g25169283eca_1_7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958679" y="1281675"/>
            <a:ext cx="2070391" cy="6046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g25169283eca_1_7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190661" y="1281675"/>
            <a:ext cx="2050192" cy="736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g25169283eca_1_7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402445" y="1281675"/>
            <a:ext cx="1807805" cy="6412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51cf75dd48_0_42"/>
          <p:cNvSpPr txBox="1"/>
          <p:nvPr/>
        </p:nvSpPr>
        <p:spPr>
          <a:xfrm>
            <a:off x="589163" y="-952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Mobile Prototype</a:t>
            </a:r>
            <a:endParaRPr/>
          </a:p>
        </p:txBody>
      </p:sp>
      <p:pic>
        <p:nvPicPr>
          <p:cNvPr id="414" name="Google Shape;414;g251cf75dd48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81675"/>
            <a:ext cx="2235974" cy="8305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g251cf75dd48_0_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4580" y="1281675"/>
            <a:ext cx="2247620" cy="864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g251cf75dd48_0_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8657" y="1281675"/>
            <a:ext cx="2201037" cy="580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g251cf75dd48_0_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96025" y="1281675"/>
            <a:ext cx="1886603" cy="8244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g251cf75dd48_0_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68960" y="1281675"/>
            <a:ext cx="1851666" cy="592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g251cf75dd48_0_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506957" y="1281675"/>
            <a:ext cx="2096226" cy="7782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g251cf75dd48_0_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789514" y="1281675"/>
            <a:ext cx="1921540" cy="7284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g251cf75dd48_0_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897386" y="1281675"/>
            <a:ext cx="1991414" cy="5095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526f0963cc_0_3"/>
          <p:cNvSpPr txBox="1"/>
          <p:nvPr/>
        </p:nvSpPr>
        <p:spPr>
          <a:xfrm>
            <a:off x="589163" y="-952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Desktop</a:t>
            </a: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Wireframes</a:t>
            </a:r>
            <a:r>
              <a:rPr b="1" i="0" lang="en-US" sz="7399" u="none" cap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(RWD)</a:t>
            </a:r>
            <a:endParaRPr/>
          </a:p>
        </p:txBody>
      </p:sp>
      <p:pic>
        <p:nvPicPr>
          <p:cNvPr id="427" name="Google Shape;427;g2526f0963cc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9175" y="1503550"/>
            <a:ext cx="11419524" cy="740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g2526f0963cc_0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850" y="4026200"/>
            <a:ext cx="9457476" cy="591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51cf75dd48_0_83"/>
          <p:cNvSpPr txBox="1"/>
          <p:nvPr/>
        </p:nvSpPr>
        <p:spPr>
          <a:xfrm>
            <a:off x="589163" y="-9525"/>
            <a:ext cx="162306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Future Plans</a:t>
            </a:r>
            <a:endParaRPr/>
          </a:p>
        </p:txBody>
      </p:sp>
      <p:sp>
        <p:nvSpPr>
          <p:cNvPr id="434" name="Google Shape;434;g251cf75dd48_0_83"/>
          <p:cNvSpPr/>
          <p:nvPr/>
        </p:nvSpPr>
        <p:spPr>
          <a:xfrm>
            <a:off x="670063" y="2502040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g251cf75dd48_0_83"/>
          <p:cNvSpPr/>
          <p:nvPr/>
        </p:nvSpPr>
        <p:spPr>
          <a:xfrm>
            <a:off x="670063" y="3290473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g251cf75dd48_0_83"/>
          <p:cNvSpPr/>
          <p:nvPr/>
        </p:nvSpPr>
        <p:spPr>
          <a:xfrm>
            <a:off x="670063" y="4078670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g251cf75dd48_0_83"/>
          <p:cNvSpPr/>
          <p:nvPr/>
        </p:nvSpPr>
        <p:spPr>
          <a:xfrm>
            <a:off x="670063" y="4866867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g251cf75dd48_0_83"/>
          <p:cNvSpPr/>
          <p:nvPr/>
        </p:nvSpPr>
        <p:spPr>
          <a:xfrm>
            <a:off x="670063" y="5654621"/>
            <a:ext cx="173846" cy="174625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EC0D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251cf75dd48_0_83"/>
          <p:cNvSpPr txBox="1"/>
          <p:nvPr/>
        </p:nvSpPr>
        <p:spPr>
          <a:xfrm>
            <a:off x="1462927" y="2292275"/>
            <a:ext cx="72735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7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Booking for families, parties, and groups</a:t>
            </a:r>
            <a:endParaRPr/>
          </a:p>
        </p:txBody>
      </p:sp>
      <p:sp>
        <p:nvSpPr>
          <p:cNvPr id="440" name="Google Shape;440;g251cf75dd48_0_83"/>
          <p:cNvSpPr txBox="1"/>
          <p:nvPr/>
        </p:nvSpPr>
        <p:spPr>
          <a:xfrm>
            <a:off x="1462919" y="3080701"/>
            <a:ext cx="48306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7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Virtual tours</a:t>
            </a:r>
            <a:endParaRPr/>
          </a:p>
        </p:txBody>
      </p:sp>
      <p:sp>
        <p:nvSpPr>
          <p:cNvPr id="441" name="Google Shape;441;g251cf75dd48_0_83"/>
          <p:cNvSpPr txBox="1"/>
          <p:nvPr/>
        </p:nvSpPr>
        <p:spPr>
          <a:xfrm>
            <a:off x="1462928" y="3868900"/>
            <a:ext cx="71223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7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Lesson plans that compliment the exhibits </a:t>
            </a:r>
            <a:endParaRPr/>
          </a:p>
        </p:txBody>
      </p:sp>
      <p:sp>
        <p:nvSpPr>
          <p:cNvPr id="442" name="Google Shape;442;g251cf75dd48_0_83"/>
          <p:cNvSpPr txBox="1"/>
          <p:nvPr/>
        </p:nvSpPr>
        <p:spPr>
          <a:xfrm>
            <a:off x="1462919" y="4657095"/>
            <a:ext cx="51408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7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At home science projects/DIY’s </a:t>
            </a:r>
            <a:endParaRPr/>
          </a:p>
        </p:txBody>
      </p:sp>
      <p:sp>
        <p:nvSpPr>
          <p:cNvPr id="443" name="Google Shape;443;g251cf75dd48_0_83"/>
          <p:cNvSpPr txBox="1"/>
          <p:nvPr/>
        </p:nvSpPr>
        <p:spPr>
          <a:xfrm>
            <a:off x="1462928" y="5445300"/>
            <a:ext cx="70086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7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Educational video packages </a:t>
            </a:r>
            <a:endParaRPr/>
          </a:p>
        </p:txBody>
      </p:sp>
      <p:sp>
        <p:nvSpPr>
          <p:cNvPr id="444" name="Google Shape;444;g251cf75dd48_0_83"/>
          <p:cNvSpPr txBox="1"/>
          <p:nvPr/>
        </p:nvSpPr>
        <p:spPr>
          <a:xfrm>
            <a:off x="1462919" y="6612041"/>
            <a:ext cx="4830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5" name="Google Shape;445;g251cf75dd48_0_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0553" y="1094238"/>
            <a:ext cx="9397971" cy="6143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2929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51cf75dd48_0_114"/>
          <p:cNvSpPr txBox="1"/>
          <p:nvPr/>
        </p:nvSpPr>
        <p:spPr>
          <a:xfrm>
            <a:off x="7359116" y="4210850"/>
            <a:ext cx="41829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99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